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9"/>
  </p:notesMasterIdLst>
  <p:sldIdLst>
    <p:sldId id="256" r:id="rId2"/>
    <p:sldId id="258" r:id="rId3"/>
    <p:sldId id="260" r:id="rId4"/>
    <p:sldId id="323" r:id="rId5"/>
    <p:sldId id="324" r:id="rId6"/>
    <p:sldId id="326" r:id="rId7"/>
    <p:sldId id="312" r:id="rId8"/>
    <p:sldId id="318" r:id="rId9"/>
    <p:sldId id="314" r:id="rId10"/>
    <p:sldId id="316" r:id="rId11"/>
    <p:sldId id="315" r:id="rId12"/>
    <p:sldId id="317" r:id="rId13"/>
    <p:sldId id="313" r:id="rId14"/>
    <p:sldId id="257" r:id="rId15"/>
    <p:sldId id="327" r:id="rId16"/>
    <p:sldId id="320" r:id="rId17"/>
    <p:sldId id="335" r:id="rId18"/>
    <p:sldId id="321" r:id="rId19"/>
    <p:sldId id="319" r:id="rId20"/>
    <p:sldId id="329" r:id="rId21"/>
    <p:sldId id="334" r:id="rId22"/>
    <p:sldId id="328" r:id="rId23"/>
    <p:sldId id="259" r:id="rId24"/>
    <p:sldId id="331" r:id="rId25"/>
    <p:sldId id="261" r:id="rId26"/>
    <p:sldId id="333" r:id="rId27"/>
    <p:sldId id="290" r:id="rId28"/>
  </p:sldIdLst>
  <p:sldSz cx="9144000" cy="5143500" type="screen16x9"/>
  <p:notesSz cx="6858000" cy="9144000"/>
  <p:embeddedFontLst>
    <p:embeddedFont>
      <p:font typeface="Angsana New" panose="02020603050405020304" pitchFamily="18" charset="-34"/>
      <p:regular r:id="rId30"/>
      <p:bold r:id="rId31"/>
      <p:italic r:id="rId32"/>
      <p:boldItalic r:id="rId33"/>
    </p:embeddedFont>
    <p:embeddedFont>
      <p:font typeface="DM Sans" pitchFamily="2" charset="77"/>
      <p:regular r:id="rId34"/>
      <p:bold r:id="rId35"/>
      <p:italic r:id="rId36"/>
      <p:boldItalic r:id="rId37"/>
    </p:embeddedFont>
    <p:embeddedFont>
      <p:font typeface="DM Sans Medium" pitchFamily="2" charset="77"/>
      <p:regular r:id="rId38"/>
      <p:bold r:id="rId39"/>
      <p:italic r:id="rId40"/>
      <p:boldItalic r:id="rId41"/>
    </p:embeddedFont>
    <p:embeddedFont>
      <p:font typeface="Nunito Light" panose="020F0302020204030204" pitchFamily="34" charset="0"/>
      <p:regular r:id="rId42"/>
      <p:italic r:id="rId43"/>
    </p:embeddedFont>
    <p:embeddedFont>
      <p:font typeface="Outfit" pitchFamily="2" charset="0"/>
      <p:regular r:id="rId44"/>
      <p:bold r:id="rId45"/>
    </p:embeddedFont>
    <p:embeddedFont>
      <p:font typeface="Outfit Medium" pitchFamily="2"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7E508B-58A2-8B42-AE59-D9EF38D47EF1}" v="184" dt="2024-03-21T15:59:18.028"/>
  </p1510:revLst>
</p1510:revInfo>
</file>

<file path=ppt/tableStyles.xml><?xml version="1.0" encoding="utf-8"?>
<a:tblStyleLst xmlns:a="http://schemas.openxmlformats.org/drawingml/2006/main" def="{B7FC2906-974E-4CE8-8B5D-B042450F5591}">
  <a:tblStyle styleId="{B7FC2906-974E-4CE8-8B5D-B042450F55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6"/>
    <p:restoredTop sz="94646"/>
  </p:normalViewPr>
  <p:slideViewPr>
    <p:cSldViewPr snapToGrid="0">
      <p:cViewPr varScale="1">
        <p:scale>
          <a:sx n="144" d="100"/>
          <a:sy n="144" d="100"/>
        </p:scale>
        <p:origin x="5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042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630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92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031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865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223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12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976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8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24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375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81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062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491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271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3936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152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21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b="0" i="0">
                <a:latin typeface="Optima" panose="02000503060000020004" pitchFamily="2" charset="0"/>
                <a:ea typeface="Optima" panose="02000503060000020004" pitchFamily="2" charset="0"/>
                <a:cs typeface="Optima" panose="02000503060000020004" pitchFamily="2" charset="0"/>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b="0" i="0">
                <a:latin typeface="Optima" panose="02000503060000020004" pitchFamily="2"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3"/>
        <p:cNvGrpSpPr/>
        <p:nvPr/>
      </p:nvGrpSpPr>
      <p:grpSpPr>
        <a:xfrm>
          <a:off x="0" y="0"/>
          <a:ext cx="0" cy="0"/>
          <a:chOff x="0" y="0"/>
          <a:chExt cx="0" cy="0"/>
        </a:xfrm>
      </p:grpSpPr>
      <p:grpSp>
        <p:nvGrpSpPr>
          <p:cNvPr id="244" name="Google Shape;244;p26"/>
          <p:cNvGrpSpPr/>
          <p:nvPr/>
        </p:nvGrpSpPr>
        <p:grpSpPr>
          <a:xfrm>
            <a:off x="-512036" y="-358023"/>
            <a:ext cx="10169413" cy="5930154"/>
            <a:chOff x="-512036" y="-358023"/>
            <a:chExt cx="10169413" cy="5930154"/>
          </a:xfrm>
        </p:grpSpPr>
        <p:sp>
          <p:nvSpPr>
            <p:cNvPr id="245" name="Google Shape;245;p26"/>
            <p:cNvSpPr/>
            <p:nvPr/>
          </p:nvSpPr>
          <p:spPr>
            <a:xfrm flipH="1">
              <a:off x="8430767"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rot="10800000">
              <a:off x="8818667"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rot="10800000">
              <a:off x="801141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flipH="1">
              <a:off x="8430777"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24136"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10800000" flipH="1">
              <a:off x="-512036"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rot="10800000" flipH="1">
              <a:off x="295217"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24133"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i="0">
                <a:latin typeface="Optima" panose="0200050306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54" name="Google Shape;254;p26"/>
          <p:cNvSpPr txBox="1">
            <a:spLocks noGrp="1"/>
          </p:cNvSpPr>
          <p:nvPr>
            <p:ph type="subTitle" idx="1"/>
          </p:nvPr>
        </p:nvSpPr>
        <p:spPr>
          <a:xfrm>
            <a:off x="881225"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255" name="Google Shape;255;p26"/>
          <p:cNvSpPr txBox="1">
            <a:spLocks noGrp="1"/>
          </p:cNvSpPr>
          <p:nvPr>
            <p:ph type="subTitle" idx="2"/>
          </p:nvPr>
        </p:nvSpPr>
        <p:spPr>
          <a:xfrm>
            <a:off x="342795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256" name="Google Shape;256;p26"/>
          <p:cNvSpPr txBox="1">
            <a:spLocks noGrp="1"/>
          </p:cNvSpPr>
          <p:nvPr>
            <p:ph type="subTitle" idx="3"/>
          </p:nvPr>
        </p:nvSpPr>
        <p:spPr>
          <a:xfrm>
            <a:off x="597470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257" name="Google Shape;257;p26"/>
          <p:cNvSpPr txBox="1">
            <a:spLocks noGrp="1"/>
          </p:cNvSpPr>
          <p:nvPr>
            <p:ph type="subTitle" idx="4"/>
          </p:nvPr>
        </p:nvSpPr>
        <p:spPr>
          <a:xfrm>
            <a:off x="881225"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0" i="0">
                <a:solidFill>
                  <a:schemeClr val="dk1"/>
                </a:solidFill>
                <a:latin typeface="Optima" panose="02000503060000020004" pitchFamily="2" charset="0"/>
                <a:ea typeface="Optima" panose="02000503060000020004" pitchFamily="2" charset="0"/>
                <a:cs typeface="Optima" panose="02000503060000020004" pitchFamily="2" charset="0"/>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258" name="Google Shape;258;p26"/>
          <p:cNvSpPr txBox="1">
            <a:spLocks noGrp="1"/>
          </p:cNvSpPr>
          <p:nvPr>
            <p:ph type="subTitle" idx="5"/>
          </p:nvPr>
        </p:nvSpPr>
        <p:spPr>
          <a:xfrm>
            <a:off x="3427954"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0" i="0">
                <a:solidFill>
                  <a:schemeClr val="dk1"/>
                </a:solidFill>
                <a:latin typeface="Optima" panose="02000503060000020004" pitchFamily="2" charset="0"/>
                <a:ea typeface="Optima" panose="02000503060000020004" pitchFamily="2" charset="0"/>
                <a:cs typeface="Optima" panose="02000503060000020004" pitchFamily="2" charset="0"/>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259" name="Google Shape;259;p26"/>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0" i="0">
                <a:solidFill>
                  <a:schemeClr val="dk1"/>
                </a:solidFill>
                <a:latin typeface="Optima" panose="02000503060000020004" pitchFamily="2" charset="0"/>
                <a:ea typeface="Optima" panose="02000503060000020004" pitchFamily="2" charset="0"/>
                <a:cs typeface="Optima" panose="02000503060000020004" pitchFamily="2" charset="0"/>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b="0" i="0">
                <a:latin typeface="Optima" panose="0200050306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312" name="Google Shape;312;p30"/>
          <p:cNvSpPr txBox="1"/>
          <p:nvPr/>
        </p:nvSpPr>
        <p:spPr>
          <a:xfrm>
            <a:off x="713225" y="3611950"/>
            <a:ext cx="5094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0" i="0" dirty="0">
                <a:solidFill>
                  <a:schemeClr val="dk1"/>
                </a:solidFill>
                <a:latin typeface="Optima" panose="02000503060000020004" pitchFamily="2" charset="0"/>
                <a:ea typeface="DM Sans"/>
                <a:cs typeface="DM Sans"/>
                <a:sym typeface="DM Sans"/>
              </a:rPr>
              <a:t>CREDITS: This presentation template was created by </a:t>
            </a:r>
            <a:r>
              <a:rPr lang="en" sz="1200" b="0" i="0" u="sng" dirty="0">
                <a:solidFill>
                  <a:schemeClr val="dk1"/>
                </a:solidFill>
                <a:latin typeface="Optima" panose="02000503060000020004" pitchFamily="2" charset="0"/>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b="0" i="0" dirty="0">
                <a:solidFill>
                  <a:schemeClr val="dk1"/>
                </a:solidFill>
                <a:latin typeface="Optima" panose="02000503060000020004" pitchFamily="2" charset="0"/>
                <a:ea typeface="DM Sans"/>
                <a:cs typeface="DM Sans"/>
                <a:sym typeface="DM Sans"/>
              </a:rPr>
              <a:t>, and includes icons by </a:t>
            </a:r>
            <a:r>
              <a:rPr lang="en" sz="1200" b="0" i="0" u="sng" dirty="0">
                <a:solidFill>
                  <a:schemeClr val="dk1"/>
                </a:solidFill>
                <a:latin typeface="Optima" panose="02000503060000020004" pitchFamily="2" charset="0"/>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b="0" i="0" dirty="0">
                <a:solidFill>
                  <a:schemeClr val="dk1"/>
                </a:solidFill>
                <a:latin typeface="Optima" panose="02000503060000020004" pitchFamily="2" charset="0"/>
                <a:ea typeface="DM Sans"/>
                <a:cs typeface="DM Sans"/>
                <a:sym typeface="DM Sans"/>
              </a:rPr>
              <a:t>, and infographics &amp; images by </a:t>
            </a:r>
            <a:r>
              <a:rPr lang="en" sz="1200" b="0" i="0" u="sng" dirty="0">
                <a:solidFill>
                  <a:schemeClr val="dk1"/>
                </a:solidFill>
                <a:latin typeface="Optima" panose="02000503060000020004" pitchFamily="2" charset="0"/>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b="0" i="0" u="sng" dirty="0">
                <a:solidFill>
                  <a:schemeClr val="dk1"/>
                </a:solidFill>
                <a:latin typeface="Optima" panose="02000503060000020004" pitchFamily="2" charset="0"/>
                <a:ea typeface="DM Sans"/>
                <a:cs typeface="DM Sans"/>
                <a:sym typeface="DM Sans"/>
              </a:rPr>
              <a:t> </a:t>
            </a:r>
            <a:endParaRPr sz="1200" b="0" i="0" u="sng" dirty="0">
              <a:solidFill>
                <a:schemeClr val="dk1"/>
              </a:solidFill>
              <a:latin typeface="Optima" panose="02000503060000020004" pitchFamily="2" charset="0"/>
              <a:ea typeface="DM Sans"/>
              <a:cs typeface="DM Sans"/>
              <a:sym typeface="DM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b="0" i="0">
                <a:latin typeface="Optima" panose="02000503060000020004"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b="0" i="0">
                <a:latin typeface="Optima" panose="02000503060000020004" pitchFamily="2" charset="0"/>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rPr dirty="0"/>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i="0">
                <a:latin typeface="Optima" panose="0200050306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6" name="Google Shape;26;p4"/>
          <p:cNvSpPr txBox="1">
            <a:spLocks noGrp="1"/>
          </p:cNvSpPr>
          <p:nvPr>
            <p:ph type="body" idx="1"/>
          </p:nvPr>
        </p:nvSpPr>
        <p:spPr>
          <a:xfrm>
            <a:off x="720000" y="1215751"/>
            <a:ext cx="7704000" cy="39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b="0" i="0">
                <a:latin typeface="Optima" panose="02000503060000020004" pitchFamily="2" charset="0"/>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lvl1pPr lvl="0" algn="l">
              <a:spcBef>
                <a:spcPts val="0"/>
              </a:spcBef>
              <a:spcAft>
                <a:spcPts val="0"/>
              </a:spcAft>
              <a:buSzPts val="4800"/>
              <a:buNone/>
              <a:defRPr sz="6000" b="0" i="0">
                <a:latin typeface="Optima" panose="02000503060000020004" pitchFamily="2"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b="0" i="0">
                <a:latin typeface="Optima" panose="02000503060000020004" pitchFamily="2" charset="0"/>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dirty="0"/>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i="0">
                <a:latin typeface="Optima" panose="0200050306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i="0">
                <a:latin typeface="Optima" panose="020005030600000200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i="0">
                <a:latin typeface="Optima" panose="020005030600000200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i="0">
                <a:latin typeface="Optima" panose="020005030600000200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i="0">
                <a:latin typeface="Optima" panose="020005030600000200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i="0">
                <a:latin typeface="Optima" panose="020005030600000200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i="0">
                <a:latin typeface="Optima" panose="020005030600000200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0" i="0">
                <a:solidFill>
                  <a:schemeClr val="dk1"/>
                </a:solidFill>
                <a:latin typeface="Optima" panose="02000503060000020004" pitchFamily="2" charset="0"/>
                <a:ea typeface="Optima" panose="02000503060000020004" pitchFamily="2" charset="0"/>
                <a:cs typeface="Optima" panose="02000503060000020004" pitchFamily="2" charset="0"/>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0" i="0">
                <a:solidFill>
                  <a:schemeClr val="dk1"/>
                </a:solidFill>
                <a:latin typeface="Optima" panose="02000503060000020004" pitchFamily="2" charset="0"/>
                <a:ea typeface="Optima" panose="02000503060000020004" pitchFamily="2" charset="0"/>
                <a:cs typeface="Optima" panose="02000503060000020004" pitchFamily="2" charset="0"/>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0" i="0">
                <a:solidFill>
                  <a:schemeClr val="dk1"/>
                </a:solidFill>
                <a:latin typeface="Optima" panose="02000503060000020004" pitchFamily="2" charset="0"/>
                <a:ea typeface="Optima" panose="02000503060000020004" pitchFamily="2" charset="0"/>
                <a:cs typeface="Optima" panose="02000503060000020004" pitchFamily="2" charset="0"/>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0" i="0">
                <a:solidFill>
                  <a:schemeClr val="dk1"/>
                </a:solidFill>
                <a:latin typeface="Optima" panose="02000503060000020004" pitchFamily="2" charset="0"/>
                <a:ea typeface="Optima" panose="02000503060000020004" pitchFamily="2" charset="0"/>
                <a:cs typeface="Optima" panose="02000503060000020004" pitchFamily="2" charset="0"/>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0" i="0">
                <a:solidFill>
                  <a:schemeClr val="dk1"/>
                </a:solidFill>
                <a:latin typeface="Optima" panose="02000503060000020004" pitchFamily="2" charset="0"/>
                <a:ea typeface="Optima" panose="02000503060000020004" pitchFamily="2" charset="0"/>
                <a:cs typeface="Optima" panose="02000503060000020004" pitchFamily="2" charset="0"/>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0" i="0">
                <a:solidFill>
                  <a:schemeClr val="dk1"/>
                </a:solidFill>
                <a:latin typeface="Optima" panose="02000503060000020004" pitchFamily="2" charset="0"/>
                <a:ea typeface="Optima" panose="02000503060000020004" pitchFamily="2" charset="0"/>
                <a:cs typeface="Optima" panose="02000503060000020004" pitchFamily="2" charset="0"/>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
        <p:cNvGrpSpPr/>
        <p:nvPr/>
      </p:nvGrpSpPr>
      <p:grpSpPr>
        <a:xfrm>
          <a:off x="0" y="0"/>
          <a:ext cx="0" cy="0"/>
          <a:chOff x="0" y="0"/>
          <a:chExt cx="0" cy="0"/>
        </a:xfrm>
      </p:grpSpPr>
      <p:grpSp>
        <p:nvGrpSpPr>
          <p:cNvPr id="121" name="Google Shape;121;p16"/>
          <p:cNvGrpSpPr/>
          <p:nvPr/>
        </p:nvGrpSpPr>
        <p:grpSpPr>
          <a:xfrm>
            <a:off x="-247298" y="-446215"/>
            <a:ext cx="9638610" cy="6030088"/>
            <a:chOff x="-247298" y="-446215"/>
            <a:chExt cx="9638610" cy="6030088"/>
          </a:xfrm>
        </p:grpSpPr>
        <p:sp>
          <p:nvSpPr>
            <p:cNvPr id="122" name="Google Shape;122;p16"/>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i="0">
                <a:latin typeface="Optima" panose="0200050306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i="0">
                <a:latin typeface="Optima" panose="0200050306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i="0">
                <a:latin typeface="Optima" panose="02000503060000020004" pitchFamily="2" charset="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59" r:id="rId7"/>
    <p:sldLayoutId id="2147483662" r:id="rId8"/>
    <p:sldLayoutId id="2147483671" r:id="rId9"/>
    <p:sldLayoutId id="2147483672" r:id="rId10"/>
    <p:sldLayoutId id="2147483676" r:id="rId11"/>
    <p:sldLayoutId id="2147483677" r:id="rId12"/>
    <p:sldLayoutId id="214748367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tima" panose="02000503060000020004" pitchFamily="2" charset="0"/>
          <a:ea typeface="Optima" panose="0200050306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tima" panose="02000503060000020004" pitchFamily="2" charset="0"/>
          <a:ea typeface="Optima" panose="0200050306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p>
            <a:r>
              <a:rPr lang="fr-FR" sz="2800" dirty="0">
                <a:solidFill>
                  <a:srgbClr val="271A38"/>
                </a:solidFill>
                <a:effectLst/>
              </a:rPr>
              <a:t>Segmentez des clients d'un site e-commerce</a:t>
            </a:r>
            <a:br>
              <a:rPr lang="fr-FR" sz="2800" dirty="0">
                <a:solidFill>
                  <a:srgbClr val="271A38"/>
                </a:solidFill>
                <a:effectLst/>
              </a:rPr>
            </a:br>
            <a:endParaRPr sz="4800" dirty="0"/>
          </a:p>
        </p:txBody>
      </p:sp>
      <p:sp>
        <p:nvSpPr>
          <p:cNvPr id="345" name="Google Shape;345;p36"/>
          <p:cNvSpPr txBox="1">
            <a:spLocks noGrp="1"/>
          </p:cNvSpPr>
          <p:nvPr>
            <p:ph type="subTitle" idx="1"/>
          </p:nvPr>
        </p:nvSpPr>
        <p:spPr>
          <a:xfrm>
            <a:off x="713225" y="3541600"/>
            <a:ext cx="4421396"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err="1"/>
              <a:t>Projet</a:t>
            </a:r>
            <a:r>
              <a:rPr lang="en" sz="1200" dirty="0"/>
              <a:t> 4 du </a:t>
            </a:r>
            <a:r>
              <a:rPr lang="en" sz="1200" dirty="0" err="1"/>
              <a:t>parcours</a:t>
            </a:r>
            <a:r>
              <a:rPr lang="en" sz="1200" dirty="0"/>
              <a:t> Machine Learning Engineer</a:t>
            </a:r>
            <a:endParaRPr sz="1200" dirty="0"/>
          </a:p>
        </p:txBody>
      </p:sp>
      <p:cxnSp>
        <p:nvCxnSpPr>
          <p:cNvPr id="346" name="Google Shape;346;p36"/>
          <p:cNvCxnSpPr/>
          <p:nvPr/>
        </p:nvCxnSpPr>
        <p:spPr>
          <a:xfrm>
            <a:off x="823425" y="987213"/>
            <a:ext cx="373500" cy="0"/>
          </a:xfrm>
          <a:prstGeom prst="straightConnector1">
            <a:avLst/>
          </a:prstGeom>
          <a:noFill/>
          <a:ln w="19050" cap="flat" cmpd="sng">
            <a:solidFill>
              <a:schemeClr val="dk1"/>
            </a:solidFill>
            <a:prstDash val="solid"/>
            <a:round/>
            <a:headEnd type="none" w="med" len="med"/>
            <a:tailEnd type="none" w="med" len="med"/>
          </a:ln>
        </p:spPr>
      </p:cxnSp>
      <p:grpSp>
        <p:nvGrpSpPr>
          <p:cNvPr id="347" name="Google Shape;347;p36"/>
          <p:cNvGrpSpPr/>
          <p:nvPr/>
        </p:nvGrpSpPr>
        <p:grpSpPr>
          <a:xfrm>
            <a:off x="5115337" y="-428624"/>
            <a:ext cx="4275118" cy="6450405"/>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20000" y="445025"/>
            <a:ext cx="7704000" cy="4494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200" dirty="0">
                <a:solidFill>
                  <a:schemeClr val="bg2">
                    <a:lumMod val="25000"/>
                  </a:schemeClr>
                </a:solidFill>
                <a:effectLst/>
              </a:rPr>
              <a:t>Observation de la récence et de la fréquence</a:t>
            </a:r>
            <a:endParaRPr sz="2200" dirty="0">
              <a:solidFill>
                <a:schemeClr val="bg2">
                  <a:lumMod val="25000"/>
                </a:schemeClr>
              </a:solidFill>
            </a:endParaRPr>
          </a:p>
        </p:txBody>
      </p:sp>
      <p:pic>
        <p:nvPicPr>
          <p:cNvPr id="3" name="Image 2" descr="Une image contenant capture d’écran, Bleu électrique, diagramme, texte&#10;&#10;Description générée automatiquement">
            <a:extLst>
              <a:ext uri="{FF2B5EF4-FFF2-40B4-BE49-F238E27FC236}">
                <a16:creationId xmlns:a16="http://schemas.microsoft.com/office/drawing/2014/main" id="{C22E1D51-50D5-013A-45FF-655F1ED2B88E}"/>
              </a:ext>
            </a:extLst>
          </p:cNvPr>
          <p:cNvPicPr>
            <a:picLocks noChangeAspect="1"/>
          </p:cNvPicPr>
          <p:nvPr/>
        </p:nvPicPr>
        <p:blipFill>
          <a:blip r:embed="rId3"/>
          <a:stretch>
            <a:fillRect/>
          </a:stretch>
        </p:blipFill>
        <p:spPr>
          <a:xfrm>
            <a:off x="485272" y="999912"/>
            <a:ext cx="5088301" cy="2098045"/>
          </a:xfrm>
          <a:prstGeom prst="rect">
            <a:avLst/>
          </a:prstGeom>
        </p:spPr>
      </p:pic>
      <p:pic>
        <p:nvPicPr>
          <p:cNvPr id="8" name="Image 7" descr="Une image contenant texte, capture d’écran, nombre, Tracé&#10;&#10;Description générée automatiquement">
            <a:extLst>
              <a:ext uri="{FF2B5EF4-FFF2-40B4-BE49-F238E27FC236}">
                <a16:creationId xmlns:a16="http://schemas.microsoft.com/office/drawing/2014/main" id="{B8F75A06-0CD1-9835-C9D0-E68BF104CC0A}"/>
              </a:ext>
            </a:extLst>
          </p:cNvPr>
          <p:cNvPicPr>
            <a:picLocks noChangeAspect="1"/>
          </p:cNvPicPr>
          <p:nvPr/>
        </p:nvPicPr>
        <p:blipFill>
          <a:blip r:embed="rId4"/>
          <a:stretch>
            <a:fillRect/>
          </a:stretch>
        </p:blipFill>
        <p:spPr>
          <a:xfrm>
            <a:off x="5244353" y="999912"/>
            <a:ext cx="3414375" cy="2544321"/>
          </a:xfrm>
          <a:prstGeom prst="rect">
            <a:avLst/>
          </a:prstGeom>
        </p:spPr>
      </p:pic>
      <p:sp>
        <p:nvSpPr>
          <p:cNvPr id="2" name="ZoneTexte 1">
            <a:extLst>
              <a:ext uri="{FF2B5EF4-FFF2-40B4-BE49-F238E27FC236}">
                <a16:creationId xmlns:a16="http://schemas.microsoft.com/office/drawing/2014/main" id="{6838FD70-C166-B2A0-089F-FDE55F8EC75A}"/>
              </a:ext>
            </a:extLst>
          </p:cNvPr>
          <p:cNvSpPr txBox="1"/>
          <p:nvPr/>
        </p:nvSpPr>
        <p:spPr>
          <a:xfrm>
            <a:off x="636494" y="3097957"/>
            <a:ext cx="4392706" cy="1384995"/>
          </a:xfrm>
          <a:prstGeom prst="rect">
            <a:avLst/>
          </a:prstGeom>
          <a:noFill/>
        </p:spPr>
        <p:txBody>
          <a:bodyPr wrap="square" rtlCol="0">
            <a:spAutoFit/>
          </a:bodyPr>
          <a:lstStyle/>
          <a:p>
            <a:r>
              <a:rPr lang="fr-FR" sz="1200" dirty="0">
                <a:solidFill>
                  <a:schemeClr val="bg2">
                    <a:lumMod val="25000"/>
                  </a:schemeClr>
                </a:solidFill>
                <a:effectLst/>
                <a:latin typeface="Optima" panose="02000503060000020004" pitchFamily="2" charset="0"/>
              </a:rPr>
              <a:t>Sur le premier histogramme, nous observons la récence d'achat des clients. On observe que la majorité des clients ont effectué leur dernier achat il y a moins d'un an, indiquant une activité récente et continue.</a:t>
            </a:r>
          </a:p>
          <a:p>
            <a:r>
              <a:rPr lang="fr-FR" sz="1200" dirty="0">
                <a:solidFill>
                  <a:schemeClr val="bg2">
                    <a:lumMod val="25000"/>
                  </a:schemeClr>
                </a:solidFill>
                <a:effectLst/>
                <a:latin typeface="Optima" panose="02000503060000020004" pitchFamily="2" charset="0"/>
              </a:rPr>
              <a:t>Le deuxième histogramme illustre la fréquence d'achat, nous constatons que sur un total de 91,459 clients, 77,725 clients ont effectué un seul achat. Cela représente environ 85%.</a:t>
            </a:r>
            <a:endParaRPr lang="fr-FR" sz="1200" dirty="0">
              <a:solidFill>
                <a:schemeClr val="bg2">
                  <a:lumMod val="25000"/>
                </a:schemeClr>
              </a:solidFill>
              <a:latin typeface="Optima" panose="02000503060000020004" pitchFamily="2" charset="0"/>
            </a:endParaRPr>
          </a:p>
        </p:txBody>
      </p:sp>
    </p:spTree>
    <p:extLst>
      <p:ext uri="{BB962C8B-B14F-4D97-AF65-F5344CB8AC3E}">
        <p14:creationId xmlns:p14="http://schemas.microsoft.com/office/powerpoint/2010/main" val="337077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3" name="Titre 2">
            <a:extLst>
              <a:ext uri="{FF2B5EF4-FFF2-40B4-BE49-F238E27FC236}">
                <a16:creationId xmlns:a16="http://schemas.microsoft.com/office/drawing/2014/main" id="{25BA0418-F431-DE22-DA52-30A24580F69B}"/>
              </a:ext>
            </a:extLst>
          </p:cNvPr>
          <p:cNvSpPr>
            <a:spLocks noGrp="1"/>
          </p:cNvSpPr>
          <p:nvPr>
            <p:ph type="title"/>
          </p:nvPr>
        </p:nvSpPr>
        <p:spPr/>
        <p:txBody>
          <a:bodyPr/>
          <a:lstStyle/>
          <a:p>
            <a:r>
              <a:rPr lang="fr-FR" sz="2200" dirty="0"/>
              <a:t>Observation de la note moyenne</a:t>
            </a:r>
          </a:p>
        </p:txBody>
      </p:sp>
      <p:pic>
        <p:nvPicPr>
          <p:cNvPr id="8" name="Image 7" descr="Une image contenant texte, capture d’écran, diagramme, ligne&#10;&#10;Description générée automatiquement">
            <a:extLst>
              <a:ext uri="{FF2B5EF4-FFF2-40B4-BE49-F238E27FC236}">
                <a16:creationId xmlns:a16="http://schemas.microsoft.com/office/drawing/2014/main" id="{D779B13D-702B-5ED8-77AE-4167ADDC7E4D}"/>
              </a:ext>
            </a:extLst>
          </p:cNvPr>
          <p:cNvPicPr>
            <a:picLocks noChangeAspect="1"/>
          </p:cNvPicPr>
          <p:nvPr/>
        </p:nvPicPr>
        <p:blipFill>
          <a:blip r:embed="rId3"/>
          <a:stretch>
            <a:fillRect/>
          </a:stretch>
        </p:blipFill>
        <p:spPr>
          <a:xfrm>
            <a:off x="4572000" y="1465546"/>
            <a:ext cx="3470055" cy="2212407"/>
          </a:xfrm>
          <a:prstGeom prst="rect">
            <a:avLst/>
          </a:prstGeom>
        </p:spPr>
      </p:pic>
      <p:pic>
        <p:nvPicPr>
          <p:cNvPr id="12" name="Image 11" descr="Une image contenant texte, logiciel, Logiciel multimédia, Icône d’ordinateur&#10;&#10;Description générée automatiquement">
            <a:extLst>
              <a:ext uri="{FF2B5EF4-FFF2-40B4-BE49-F238E27FC236}">
                <a16:creationId xmlns:a16="http://schemas.microsoft.com/office/drawing/2014/main" id="{5F905E54-405C-979C-B318-87946CC48D03}"/>
              </a:ext>
            </a:extLst>
          </p:cNvPr>
          <p:cNvPicPr>
            <a:picLocks noChangeAspect="1"/>
          </p:cNvPicPr>
          <p:nvPr/>
        </p:nvPicPr>
        <p:blipFill rotWithShape="1">
          <a:blip r:embed="rId4"/>
          <a:srcRect l="26935" t="28136" r="29474" b="21734"/>
          <a:stretch/>
        </p:blipFill>
        <p:spPr>
          <a:xfrm>
            <a:off x="404261" y="1354153"/>
            <a:ext cx="3388092" cy="2435192"/>
          </a:xfrm>
          <a:prstGeom prst="rect">
            <a:avLst/>
          </a:prstGeom>
        </p:spPr>
      </p:pic>
    </p:spTree>
    <p:extLst>
      <p:ext uri="{BB962C8B-B14F-4D97-AF65-F5344CB8AC3E}">
        <p14:creationId xmlns:p14="http://schemas.microsoft.com/office/powerpoint/2010/main" val="353067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3" name="Titre 2">
            <a:extLst>
              <a:ext uri="{FF2B5EF4-FFF2-40B4-BE49-F238E27FC236}">
                <a16:creationId xmlns:a16="http://schemas.microsoft.com/office/drawing/2014/main" id="{25BA0418-F431-DE22-DA52-30A24580F69B}"/>
              </a:ext>
            </a:extLst>
          </p:cNvPr>
          <p:cNvSpPr>
            <a:spLocks noGrp="1"/>
          </p:cNvSpPr>
          <p:nvPr>
            <p:ph type="title"/>
          </p:nvPr>
        </p:nvSpPr>
        <p:spPr/>
        <p:txBody>
          <a:bodyPr/>
          <a:lstStyle/>
          <a:p>
            <a:r>
              <a:rPr lang="fr-FR" sz="2400" dirty="0"/>
              <a:t>Observation des dépenses</a:t>
            </a:r>
          </a:p>
        </p:txBody>
      </p:sp>
      <p:pic>
        <p:nvPicPr>
          <p:cNvPr id="4" name="Image 3" descr="Une image contenant texte, logiciel, Logiciel multimédia, Icône d’ordinateur&#10;&#10;Description générée automatiquement">
            <a:extLst>
              <a:ext uri="{FF2B5EF4-FFF2-40B4-BE49-F238E27FC236}">
                <a16:creationId xmlns:a16="http://schemas.microsoft.com/office/drawing/2014/main" id="{0885F13D-19D1-3547-ADE2-882341A62D2D}"/>
              </a:ext>
            </a:extLst>
          </p:cNvPr>
          <p:cNvPicPr>
            <a:picLocks noChangeAspect="1"/>
          </p:cNvPicPr>
          <p:nvPr/>
        </p:nvPicPr>
        <p:blipFill rotWithShape="1">
          <a:blip r:embed="rId3"/>
          <a:srcRect l="26439" t="33884" r="27988" b="15392"/>
          <a:stretch/>
        </p:blipFill>
        <p:spPr>
          <a:xfrm>
            <a:off x="510139" y="1434164"/>
            <a:ext cx="3542097" cy="2464067"/>
          </a:xfrm>
          <a:prstGeom prst="rect">
            <a:avLst/>
          </a:prstGeom>
        </p:spPr>
      </p:pic>
      <p:sp>
        <p:nvSpPr>
          <p:cNvPr id="2" name="ZoneTexte 1">
            <a:extLst>
              <a:ext uri="{FF2B5EF4-FFF2-40B4-BE49-F238E27FC236}">
                <a16:creationId xmlns:a16="http://schemas.microsoft.com/office/drawing/2014/main" id="{50CEC34E-6514-70AE-603B-971D3522E11E}"/>
              </a:ext>
            </a:extLst>
          </p:cNvPr>
          <p:cNvSpPr txBox="1"/>
          <p:nvPr/>
        </p:nvSpPr>
        <p:spPr>
          <a:xfrm>
            <a:off x="4572000" y="1819835"/>
            <a:ext cx="3998259" cy="2308324"/>
          </a:xfrm>
          <a:prstGeom prst="rect">
            <a:avLst/>
          </a:prstGeom>
          <a:noFill/>
        </p:spPr>
        <p:txBody>
          <a:bodyPr wrap="square" rtlCol="0">
            <a:spAutoFit/>
          </a:bodyPr>
          <a:lstStyle/>
          <a:p>
            <a:r>
              <a:rPr lang="fr-FR" sz="1300" dirty="0">
                <a:solidFill>
                  <a:schemeClr val="bg2">
                    <a:lumMod val="25000"/>
                  </a:schemeClr>
                </a:solidFill>
                <a:effectLst/>
                <a:latin typeface="Optima" panose="02000503060000020004" pitchFamily="2" charset="0"/>
              </a:rPr>
              <a:t>Bien que la plupart des clients aient des dépenses moyennes relativement modestes, on remarque également la présence de transactions à des valeurs très élevées, comme en témoigne le maximum de 6735 Real. </a:t>
            </a:r>
          </a:p>
          <a:p>
            <a:br>
              <a:rPr lang="fr-FR" sz="1300" dirty="0">
                <a:solidFill>
                  <a:schemeClr val="bg2">
                    <a:lumMod val="25000"/>
                  </a:schemeClr>
                </a:solidFill>
                <a:effectLst/>
                <a:latin typeface="Optima" panose="02000503060000020004" pitchFamily="2" charset="0"/>
              </a:rPr>
            </a:br>
            <a:r>
              <a:rPr lang="fr-FR" sz="1300" dirty="0">
                <a:solidFill>
                  <a:schemeClr val="bg2">
                    <a:lumMod val="25000"/>
                  </a:schemeClr>
                </a:solidFill>
                <a:effectLst/>
                <a:latin typeface="Optima" panose="02000503060000020004" pitchFamily="2" charset="0"/>
              </a:rPr>
              <a:t>Ces observations indiquent une diversité dans les habitudes de dépenses des clients, avec une majorité préférant des achats à faible coût tandis qu’une minorité investissent dans des achats plus importants.</a:t>
            </a:r>
          </a:p>
          <a:p>
            <a:endParaRPr lang="fr-FR" dirty="0"/>
          </a:p>
        </p:txBody>
      </p:sp>
    </p:spTree>
    <p:extLst>
      <p:ext uri="{BB962C8B-B14F-4D97-AF65-F5344CB8AC3E}">
        <p14:creationId xmlns:p14="http://schemas.microsoft.com/office/powerpoint/2010/main" val="2604918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7"/>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err="1"/>
              <a:t>Modélisation</a:t>
            </a:r>
            <a:endParaRPr sz="4800" dirty="0"/>
          </a:p>
        </p:txBody>
      </p:sp>
      <p:grpSp>
        <p:nvGrpSpPr>
          <p:cNvPr id="620" name="Google Shape;620;p47"/>
          <p:cNvGrpSpPr/>
          <p:nvPr/>
        </p:nvGrpSpPr>
        <p:grpSpPr>
          <a:xfrm>
            <a:off x="-311973" y="-106034"/>
            <a:ext cx="3997531" cy="5454467"/>
            <a:chOff x="-311973" y="-106034"/>
            <a:chExt cx="3997531" cy="5454467"/>
          </a:xfrm>
        </p:grpSpPr>
        <p:sp>
          <p:nvSpPr>
            <p:cNvPr id="621" name="Google Shape;621;p47"/>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7"/>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7"/>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7"/>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7"/>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7"/>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7"/>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7"/>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7"/>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7"/>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7"/>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9" name="Google Shape;639;p47"/>
          <p:cNvCxnSpPr/>
          <p:nvPr/>
        </p:nvCxnSpPr>
        <p:spPr>
          <a:xfrm>
            <a:off x="4394150" y="1562388"/>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16507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200" dirty="0">
                <a:solidFill>
                  <a:schemeClr val="bg2">
                    <a:lumMod val="25000"/>
                  </a:schemeClr>
                </a:solidFill>
              </a:rPr>
              <a:t>D</a:t>
            </a:r>
            <a:r>
              <a:rPr lang="en" sz="2200" dirty="0" err="1">
                <a:solidFill>
                  <a:schemeClr val="bg2">
                    <a:lumMod val="25000"/>
                  </a:schemeClr>
                </a:solidFill>
              </a:rPr>
              <a:t>onnées</a:t>
            </a:r>
            <a:r>
              <a:rPr lang="en" sz="2200" dirty="0">
                <a:solidFill>
                  <a:schemeClr val="bg2">
                    <a:lumMod val="25000"/>
                  </a:schemeClr>
                </a:solidFill>
              </a:rPr>
              <a:t> </a:t>
            </a:r>
            <a:r>
              <a:rPr lang="en" sz="2200" dirty="0" err="1">
                <a:solidFill>
                  <a:schemeClr val="bg2">
                    <a:lumMod val="25000"/>
                  </a:schemeClr>
                </a:solidFill>
              </a:rPr>
              <a:t>seléctionnées</a:t>
            </a:r>
            <a:r>
              <a:rPr lang="en" sz="2200" dirty="0">
                <a:solidFill>
                  <a:schemeClr val="bg2">
                    <a:lumMod val="25000"/>
                  </a:schemeClr>
                </a:solidFill>
              </a:rPr>
              <a:t> pour les </a:t>
            </a:r>
            <a:r>
              <a:rPr lang="en" sz="2200" dirty="0" err="1">
                <a:solidFill>
                  <a:schemeClr val="bg2">
                    <a:lumMod val="25000"/>
                  </a:schemeClr>
                </a:solidFill>
              </a:rPr>
              <a:t>essais</a:t>
            </a:r>
            <a:endParaRPr sz="2200" dirty="0">
              <a:solidFill>
                <a:schemeClr val="bg2">
                  <a:lumMod val="25000"/>
                </a:schemeClr>
              </a:solidFill>
            </a:endParaRPr>
          </a:p>
        </p:txBody>
      </p:sp>
      <p:graphicFrame>
        <p:nvGraphicFramePr>
          <p:cNvPr id="376" name="Google Shape;376;p37"/>
          <p:cNvGraphicFramePr/>
          <p:nvPr>
            <p:extLst>
              <p:ext uri="{D42A27DB-BD31-4B8C-83A1-F6EECF244321}">
                <p14:modId xmlns:p14="http://schemas.microsoft.com/office/powerpoint/2010/main" val="4112701205"/>
              </p:ext>
            </p:extLst>
          </p:nvPr>
        </p:nvGraphicFramePr>
        <p:xfrm>
          <a:off x="1025325" y="1017725"/>
          <a:ext cx="7398675" cy="2530675"/>
        </p:xfrm>
        <a:graphic>
          <a:graphicData uri="http://schemas.openxmlformats.org/drawingml/2006/table">
            <a:tbl>
              <a:tblPr>
                <a:noFill/>
                <a:tableStyleId>{B7FC2906-974E-4CE8-8B5D-B042450F5591}</a:tableStyleId>
              </a:tblPr>
              <a:tblGrid>
                <a:gridCol w="2084400">
                  <a:extLst>
                    <a:ext uri="{9D8B030D-6E8A-4147-A177-3AD203B41FA5}">
                      <a16:colId xmlns:a16="http://schemas.microsoft.com/office/drawing/2014/main" val="20000"/>
                    </a:ext>
                  </a:extLst>
                </a:gridCol>
                <a:gridCol w="5314275">
                  <a:extLst>
                    <a:ext uri="{9D8B030D-6E8A-4147-A177-3AD203B41FA5}">
                      <a16:colId xmlns:a16="http://schemas.microsoft.com/office/drawing/2014/main" val="20001"/>
                    </a:ext>
                  </a:extLst>
                </a:gridCol>
              </a:tblGrid>
              <a:tr h="361525">
                <a:tc>
                  <a:txBody>
                    <a:bodyPr/>
                    <a:lstStyle/>
                    <a:p>
                      <a:pPr marL="0" lvl="0" indent="0" algn="ctr" rtl="0">
                        <a:spcBef>
                          <a:spcPts val="0"/>
                        </a:spcBef>
                        <a:spcAft>
                          <a:spcPts val="0"/>
                        </a:spcAft>
                        <a:buNone/>
                      </a:pPr>
                      <a:r>
                        <a:rPr lang="en" sz="1100" b="0" i="0" u="none" dirty="0">
                          <a:solidFill>
                            <a:schemeClr val="dk1"/>
                          </a:solidFill>
                          <a:latin typeface="Optima" panose="02000503060000020004" pitchFamily="2" charset="0"/>
                          <a:ea typeface="DM Sans"/>
                          <a:cs typeface="DM Sans"/>
                          <a:sym typeface="DM Sans"/>
                        </a:rPr>
                        <a:t>Recency</a:t>
                      </a:r>
                      <a:endParaRPr sz="1100" b="0" i="0" u="none"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fr-FR" sz="1100" b="0" i="0" noProof="0" dirty="0">
                          <a:solidFill>
                            <a:schemeClr val="dk1"/>
                          </a:solidFill>
                          <a:latin typeface="Optima" panose="02000503060000020004" pitchFamily="2" charset="0"/>
                          <a:ea typeface="DM Sans"/>
                          <a:cs typeface="DM Sans"/>
                          <a:sym typeface="DM Sans"/>
                        </a:rPr>
                        <a:t>Nombres</a:t>
                      </a:r>
                      <a:r>
                        <a:rPr lang="en" sz="1100" b="0" i="0" dirty="0">
                          <a:solidFill>
                            <a:schemeClr val="dk1"/>
                          </a:solidFill>
                          <a:latin typeface="Optima" panose="02000503060000020004" pitchFamily="2" charset="0"/>
                          <a:ea typeface="DM Sans"/>
                          <a:cs typeface="DM Sans"/>
                          <a:sym typeface="DM Sans"/>
                        </a:rPr>
                        <a:t> de </a:t>
                      </a:r>
                      <a:r>
                        <a:rPr lang="en" sz="1100" b="0" i="0" dirty="0" err="1">
                          <a:solidFill>
                            <a:schemeClr val="dk1"/>
                          </a:solidFill>
                          <a:latin typeface="Optima" panose="02000503060000020004" pitchFamily="2" charset="0"/>
                          <a:ea typeface="DM Sans"/>
                          <a:cs typeface="DM Sans"/>
                          <a:sym typeface="DM Sans"/>
                        </a:rPr>
                        <a:t>jours</a:t>
                      </a:r>
                      <a:r>
                        <a:rPr lang="en" sz="1100" b="0" i="0" dirty="0">
                          <a:solidFill>
                            <a:schemeClr val="dk1"/>
                          </a:solidFill>
                          <a:latin typeface="Optima" panose="02000503060000020004" pitchFamily="2" charset="0"/>
                          <a:ea typeface="DM Sans"/>
                          <a:cs typeface="DM Sans"/>
                          <a:sym typeface="DM Sans"/>
                        </a:rPr>
                        <a:t> </a:t>
                      </a:r>
                      <a:r>
                        <a:rPr lang="en" sz="1100" b="0" i="0" dirty="0" err="1">
                          <a:solidFill>
                            <a:schemeClr val="dk1"/>
                          </a:solidFill>
                          <a:latin typeface="Optima" panose="02000503060000020004" pitchFamily="2" charset="0"/>
                          <a:ea typeface="DM Sans"/>
                          <a:cs typeface="DM Sans"/>
                          <a:sym typeface="DM Sans"/>
                        </a:rPr>
                        <a:t>depuis</a:t>
                      </a:r>
                      <a:r>
                        <a:rPr lang="en" sz="1100" b="0" i="0" dirty="0">
                          <a:solidFill>
                            <a:schemeClr val="dk1"/>
                          </a:solidFill>
                          <a:latin typeface="Optima" panose="02000503060000020004" pitchFamily="2" charset="0"/>
                          <a:ea typeface="DM Sans"/>
                          <a:cs typeface="DM Sans"/>
                          <a:sym typeface="DM Sans"/>
                        </a:rPr>
                        <a:t> la </a:t>
                      </a:r>
                      <a:r>
                        <a:rPr lang="en" sz="1100" b="0" i="0" dirty="0" err="1">
                          <a:solidFill>
                            <a:schemeClr val="dk1"/>
                          </a:solidFill>
                          <a:latin typeface="Optima" panose="02000503060000020004" pitchFamily="2" charset="0"/>
                          <a:ea typeface="DM Sans"/>
                          <a:cs typeface="DM Sans"/>
                          <a:sym typeface="DM Sans"/>
                        </a:rPr>
                        <a:t>dernière</a:t>
                      </a:r>
                      <a:r>
                        <a:rPr lang="en" sz="1100" b="0" i="0" dirty="0">
                          <a:solidFill>
                            <a:schemeClr val="dk1"/>
                          </a:solidFill>
                          <a:latin typeface="Optima" panose="02000503060000020004" pitchFamily="2" charset="0"/>
                          <a:ea typeface="DM Sans"/>
                          <a:cs typeface="DM Sans"/>
                          <a:sym typeface="DM Sans"/>
                        </a:rPr>
                        <a:t> </a:t>
                      </a:r>
                      <a:r>
                        <a:rPr lang="en" sz="1100" b="0" i="0" dirty="0" err="1">
                          <a:solidFill>
                            <a:schemeClr val="dk1"/>
                          </a:solidFill>
                          <a:latin typeface="Optima" panose="02000503060000020004" pitchFamily="2" charset="0"/>
                          <a:ea typeface="DM Sans"/>
                          <a:cs typeface="DM Sans"/>
                          <a:sym typeface="DM Sans"/>
                        </a:rPr>
                        <a:t>visite</a:t>
                      </a:r>
                      <a:endParaRPr sz="1100" b="0" i="0"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ctr" rtl="0">
                        <a:spcBef>
                          <a:spcPts val="0"/>
                        </a:spcBef>
                        <a:spcAft>
                          <a:spcPts val="0"/>
                        </a:spcAft>
                        <a:buNone/>
                      </a:pPr>
                      <a:r>
                        <a:rPr lang="en" sz="1100" b="0" i="0" u="none" dirty="0">
                          <a:solidFill>
                            <a:schemeClr val="dk1"/>
                          </a:solidFill>
                          <a:latin typeface="Optima" panose="02000503060000020004" pitchFamily="2" charset="0"/>
                          <a:ea typeface="DM Sans"/>
                          <a:cs typeface="DM Sans"/>
                          <a:sym typeface="DM Sans"/>
                        </a:rPr>
                        <a:t>Frequency</a:t>
                      </a:r>
                      <a:endParaRPr sz="1100" b="0" i="0" u="none"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fr-FR" sz="1100" b="0" i="0" u="none" strike="noStrike" cap="none" dirty="0">
                          <a:solidFill>
                            <a:srgbClr val="000000"/>
                          </a:solidFill>
                          <a:effectLst/>
                          <a:latin typeface="Optima" panose="02000503060000020004" pitchFamily="2" charset="0"/>
                          <a:ea typeface="Arial"/>
                          <a:cs typeface="Arial"/>
                          <a:sym typeface="Arial"/>
                        </a:rPr>
                        <a:t>Le nombre de fois où un client a effectué des achats.</a:t>
                      </a:r>
                      <a:endParaRPr sz="1100" b="0" i="0"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ctr" rtl="0">
                        <a:spcBef>
                          <a:spcPts val="0"/>
                        </a:spcBef>
                        <a:spcAft>
                          <a:spcPts val="0"/>
                        </a:spcAft>
                        <a:buNone/>
                      </a:pPr>
                      <a:r>
                        <a:rPr lang="en" sz="1100" b="0" i="0" u="none" dirty="0">
                          <a:solidFill>
                            <a:schemeClr val="dk1"/>
                          </a:solidFill>
                          <a:latin typeface="Optima" panose="02000503060000020004" pitchFamily="2" charset="0"/>
                          <a:ea typeface="DM Sans"/>
                          <a:cs typeface="DM Sans"/>
                          <a:sym typeface="DM Sans"/>
                        </a:rPr>
                        <a:t>Monetary</a:t>
                      </a:r>
                      <a:endParaRPr sz="1100" b="0" i="0" u="none"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fr-FR" sz="1100" b="0" i="0" dirty="0">
                          <a:solidFill>
                            <a:schemeClr val="dk1"/>
                          </a:solidFill>
                          <a:latin typeface="Optima" panose="02000503060000020004" pitchFamily="2" charset="0"/>
                          <a:ea typeface="DM Sans"/>
                          <a:cs typeface="DM Sans"/>
                          <a:sym typeface="DM Sans"/>
                        </a:rPr>
                        <a:t>Dépense moyenne par client.</a:t>
                      </a:r>
                      <a:endParaRPr sz="1100" b="0" i="0"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ctr" rtl="0">
                        <a:spcBef>
                          <a:spcPts val="0"/>
                        </a:spcBef>
                        <a:spcAft>
                          <a:spcPts val="0"/>
                        </a:spcAft>
                        <a:buNone/>
                      </a:pPr>
                      <a:r>
                        <a:rPr lang="en" sz="1100" b="0" i="0" u="none" dirty="0">
                          <a:solidFill>
                            <a:schemeClr val="dk1"/>
                          </a:solidFill>
                          <a:latin typeface="Optima" panose="02000503060000020004" pitchFamily="2" charset="0"/>
                          <a:ea typeface="DM Sans"/>
                          <a:cs typeface="DM Sans"/>
                          <a:sym typeface="DM Sans"/>
                        </a:rPr>
                        <a:t>Note</a:t>
                      </a:r>
                      <a:endParaRPr sz="1100" b="0" i="0" u="none"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fr-FR" sz="1100" b="0" i="0" u="none" strike="noStrike" cap="none" dirty="0">
                          <a:solidFill>
                            <a:srgbClr val="000000"/>
                          </a:solidFill>
                          <a:effectLst/>
                          <a:latin typeface="Optima" panose="02000503060000020004" pitchFamily="2" charset="0"/>
                          <a:ea typeface="Arial"/>
                          <a:cs typeface="Arial"/>
                          <a:sym typeface="Arial"/>
                        </a:rPr>
                        <a:t>Note moyenne laissée par un client.</a:t>
                      </a:r>
                      <a:endParaRPr sz="1100" b="0" i="0"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ctr" rtl="0">
                        <a:spcBef>
                          <a:spcPts val="0"/>
                        </a:spcBef>
                        <a:spcAft>
                          <a:spcPts val="0"/>
                        </a:spcAft>
                        <a:buNone/>
                      </a:pPr>
                      <a:r>
                        <a:rPr lang="en" sz="1100" b="0" i="0" u="none" dirty="0" err="1">
                          <a:solidFill>
                            <a:schemeClr val="dk1"/>
                          </a:solidFill>
                          <a:latin typeface="Optima" panose="02000503060000020004" pitchFamily="2" charset="0"/>
                          <a:ea typeface="DM Sans"/>
                          <a:cs typeface="DM Sans"/>
                          <a:sym typeface="DM Sans"/>
                        </a:rPr>
                        <a:t>Payment_type</a:t>
                      </a:r>
                      <a:endParaRPr sz="1100" b="0" i="0" u="none"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1100" b="0" i="0" u="none" strike="noStrike" cap="none" dirty="0">
                          <a:solidFill>
                            <a:srgbClr val="000000"/>
                          </a:solidFill>
                          <a:effectLst/>
                          <a:latin typeface="Optima" panose="02000503060000020004" pitchFamily="2" charset="0"/>
                          <a:ea typeface="Arial"/>
                          <a:cs typeface="Arial"/>
                          <a:sym typeface="Arial"/>
                        </a:rPr>
                        <a:t>Le moyen de paiement le plus utilisé par un client.</a:t>
                      </a:r>
                      <a:endParaRPr sz="1100" b="0" i="0"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ctr" rtl="0">
                        <a:spcBef>
                          <a:spcPts val="0"/>
                        </a:spcBef>
                        <a:spcAft>
                          <a:spcPts val="0"/>
                        </a:spcAft>
                        <a:buNone/>
                      </a:pPr>
                      <a:r>
                        <a:rPr lang="fr-FR" sz="1100" b="0" i="0" dirty="0">
                          <a:solidFill>
                            <a:schemeClr val="dk1"/>
                          </a:solidFill>
                          <a:latin typeface="Optima" panose="02000503060000020004" pitchFamily="2" charset="0"/>
                          <a:ea typeface="DM Sans"/>
                          <a:cs typeface="DM Sans"/>
                          <a:sym typeface="DM Sans"/>
                        </a:rPr>
                        <a:t>C</a:t>
                      </a:r>
                      <a:r>
                        <a:rPr lang="en" sz="1100" b="0" i="0" dirty="0" err="1">
                          <a:solidFill>
                            <a:schemeClr val="dk1"/>
                          </a:solidFill>
                          <a:latin typeface="Optima" panose="02000503060000020004" pitchFamily="2" charset="0"/>
                          <a:ea typeface="DM Sans"/>
                          <a:cs typeface="DM Sans"/>
                          <a:sym typeface="DM Sans"/>
                        </a:rPr>
                        <a:t>ustomer_state</a:t>
                      </a:r>
                      <a:endParaRPr sz="1100" b="0" i="0"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endParaRPr sz="1100" b="0" i="0" u="sng"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1525">
                <a:tc>
                  <a:txBody>
                    <a:bodyPr/>
                    <a:lstStyle/>
                    <a:p>
                      <a:pPr marL="0" lvl="0" indent="0" algn="ctr" rtl="0">
                        <a:spcBef>
                          <a:spcPts val="0"/>
                        </a:spcBef>
                        <a:spcAft>
                          <a:spcPts val="0"/>
                        </a:spcAft>
                        <a:buNone/>
                      </a:pPr>
                      <a:r>
                        <a:rPr lang="en-US" sz="1100" b="0" i="0" dirty="0" err="1">
                          <a:solidFill>
                            <a:schemeClr val="dk1"/>
                          </a:solidFill>
                          <a:latin typeface="Optima" panose="02000503060000020004" pitchFamily="2" charset="0"/>
                          <a:ea typeface="DM Sans"/>
                          <a:cs typeface="DM Sans"/>
                          <a:sym typeface="DM Sans"/>
                        </a:rPr>
                        <a:t>Product_category</a:t>
                      </a:r>
                      <a:endParaRPr sz="1100" b="0" i="0" dirty="0">
                        <a:solidFill>
                          <a:schemeClr val="dk1"/>
                        </a:solidFill>
                        <a:latin typeface="Optima" panose="02000503060000020004" pitchFamily="2" charset="0"/>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fr-FR" sz="1100" b="0" i="0" u="none" strike="noStrike" cap="none" dirty="0">
                          <a:solidFill>
                            <a:srgbClr val="000000"/>
                          </a:solidFill>
                          <a:effectLst/>
                          <a:latin typeface="Optima" panose="02000503060000020004" pitchFamily="2" charset="0"/>
                          <a:ea typeface="Arial"/>
                          <a:cs typeface="Arial"/>
                          <a:sym typeface="Arial"/>
                        </a:rPr>
                        <a:t>La catégorie où le client a fait le plus d'achats.</a:t>
                      </a:r>
                      <a:endParaRPr sz="1100" b="0" i="0" u="none" dirty="0">
                        <a:solidFill>
                          <a:schemeClr val="dk1"/>
                        </a:solidFill>
                        <a:latin typeface="Optima" panose="02000503060000020004" pitchFamily="2" charset="0"/>
                        <a:ea typeface="DM Sans"/>
                        <a:cs typeface="DM Sans"/>
                        <a:sym typeface="DM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903276541"/>
                  </a:ext>
                </a:extLst>
              </a:tr>
            </a:tbl>
          </a:graphicData>
        </a:graphic>
      </p:graphicFrame>
      <p:sp>
        <p:nvSpPr>
          <p:cNvPr id="4" name="ZoneTexte 3">
            <a:extLst>
              <a:ext uri="{FF2B5EF4-FFF2-40B4-BE49-F238E27FC236}">
                <a16:creationId xmlns:a16="http://schemas.microsoft.com/office/drawing/2014/main" id="{DB4A7B65-497B-C9F2-F09D-8AEE422AD51C}"/>
              </a:ext>
            </a:extLst>
          </p:cNvPr>
          <p:cNvSpPr txBox="1"/>
          <p:nvPr/>
        </p:nvSpPr>
        <p:spPr>
          <a:xfrm>
            <a:off x="1025325" y="3840480"/>
            <a:ext cx="7398675" cy="1261884"/>
          </a:xfrm>
          <a:prstGeom prst="rect">
            <a:avLst/>
          </a:prstGeom>
          <a:noFill/>
        </p:spPr>
        <p:txBody>
          <a:bodyPr wrap="square" rtlCol="0">
            <a:spAutoFit/>
          </a:bodyPr>
          <a:lstStyle/>
          <a:p>
            <a:pPr algn="l"/>
            <a:br>
              <a:rPr lang="fr-FR" sz="1600" dirty="0">
                <a:solidFill>
                  <a:srgbClr val="0D0D0D"/>
                </a:solidFill>
                <a:effectLst/>
                <a:latin typeface="Optima" panose="02000503060000020004" pitchFamily="2" charset="0"/>
              </a:rPr>
            </a:br>
            <a:r>
              <a:rPr lang="fr-FR" sz="1200" dirty="0">
                <a:solidFill>
                  <a:schemeClr val="bg2">
                    <a:lumMod val="25000"/>
                  </a:schemeClr>
                </a:solidFill>
                <a:effectLst/>
                <a:latin typeface="Optima" panose="02000503060000020004" pitchFamily="2" charset="0"/>
              </a:rPr>
              <a:t>Algorithmes testés sur les variables RFM : Les variables numériques ont été standardisées avec </a:t>
            </a:r>
            <a:r>
              <a:rPr lang="fr-FR" sz="1200" dirty="0" err="1">
                <a:solidFill>
                  <a:schemeClr val="bg2">
                    <a:lumMod val="25000"/>
                  </a:schemeClr>
                </a:solidFill>
                <a:effectLst/>
                <a:latin typeface="Optima" panose="02000503060000020004" pitchFamily="2" charset="0"/>
              </a:rPr>
              <a:t>StandardScaler</a:t>
            </a:r>
            <a:r>
              <a:rPr lang="fr-FR" sz="1200" dirty="0">
                <a:solidFill>
                  <a:schemeClr val="bg2">
                    <a:lumMod val="25000"/>
                  </a:schemeClr>
                </a:solidFill>
                <a:effectLst/>
                <a:latin typeface="Optima" panose="02000503060000020004" pitchFamily="2" charset="0"/>
              </a:rPr>
              <a:t>(), tandis que les variables catégorielles ont été encodées avec </a:t>
            </a:r>
            <a:r>
              <a:rPr lang="fr-FR" sz="1200" dirty="0" err="1">
                <a:solidFill>
                  <a:schemeClr val="bg2">
                    <a:lumMod val="25000"/>
                  </a:schemeClr>
                </a:solidFill>
                <a:effectLst/>
                <a:latin typeface="Optima" panose="02000503060000020004" pitchFamily="2" charset="0"/>
              </a:rPr>
              <a:t>OneHotEncoder</a:t>
            </a:r>
            <a:r>
              <a:rPr lang="fr-FR" sz="1200" dirty="0">
                <a:solidFill>
                  <a:schemeClr val="bg2">
                    <a:lumMod val="25000"/>
                  </a:schemeClr>
                </a:solidFill>
                <a:effectLst/>
                <a:latin typeface="Optima" panose="02000503060000020004" pitchFamily="2" charset="0"/>
              </a:rPr>
              <a:t>().</a:t>
            </a:r>
          </a:p>
          <a:p>
            <a:pPr algn="l">
              <a:buFont typeface="Arial" panose="020B0604020202020204" pitchFamily="34" charset="0"/>
              <a:buChar char="•"/>
            </a:pPr>
            <a:r>
              <a:rPr lang="fr-FR" sz="1200" dirty="0">
                <a:solidFill>
                  <a:schemeClr val="bg2">
                    <a:lumMod val="25000"/>
                  </a:schemeClr>
                </a:solidFill>
                <a:effectLst/>
                <a:latin typeface="Optima" panose="02000503060000020004" pitchFamily="2" charset="0"/>
              </a:rPr>
              <a:t>K-</a:t>
            </a:r>
            <a:r>
              <a:rPr lang="fr-FR" sz="1200" dirty="0" err="1">
                <a:solidFill>
                  <a:schemeClr val="bg2">
                    <a:lumMod val="25000"/>
                  </a:schemeClr>
                </a:solidFill>
                <a:effectLst/>
                <a:latin typeface="Optima" panose="02000503060000020004" pitchFamily="2" charset="0"/>
              </a:rPr>
              <a:t>means</a:t>
            </a:r>
            <a:endParaRPr lang="fr-FR" sz="1200" dirty="0">
              <a:solidFill>
                <a:schemeClr val="bg2">
                  <a:lumMod val="25000"/>
                </a:schemeClr>
              </a:solidFill>
              <a:effectLst/>
              <a:latin typeface="Optima" panose="02000503060000020004" pitchFamily="2" charset="0"/>
            </a:endParaRPr>
          </a:p>
          <a:p>
            <a:pPr algn="l">
              <a:buFont typeface="Arial" panose="020B0604020202020204" pitchFamily="34" charset="0"/>
              <a:buChar char="•"/>
            </a:pPr>
            <a:r>
              <a:rPr lang="fr-FR" sz="1200" dirty="0" err="1">
                <a:solidFill>
                  <a:schemeClr val="bg2">
                    <a:lumMod val="25000"/>
                  </a:schemeClr>
                </a:solidFill>
                <a:effectLst/>
                <a:latin typeface="Optima" panose="02000503060000020004" pitchFamily="2" charset="0"/>
              </a:rPr>
              <a:t>DBScan</a:t>
            </a:r>
            <a:endParaRPr lang="fr-FR" sz="1200" dirty="0">
              <a:solidFill>
                <a:schemeClr val="bg2">
                  <a:lumMod val="25000"/>
                </a:schemeClr>
              </a:solidFill>
              <a:effectLst/>
              <a:latin typeface="Optima" panose="02000503060000020004" pitchFamily="2" charset="0"/>
            </a:endParaRPr>
          </a:p>
          <a:p>
            <a:pPr algn="l">
              <a:buFont typeface="Arial" panose="020B0604020202020204" pitchFamily="34" charset="0"/>
              <a:buChar char="•"/>
            </a:pPr>
            <a:r>
              <a:rPr lang="fr-FR" sz="1200" dirty="0">
                <a:solidFill>
                  <a:schemeClr val="bg2">
                    <a:lumMod val="25000"/>
                  </a:schemeClr>
                </a:solidFill>
                <a:effectLst/>
                <a:latin typeface="Optima" panose="02000503060000020004" pitchFamily="2" charset="0"/>
              </a:rPr>
              <a:t>Clustering hiérarchique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t>Evaluation des </a:t>
            </a:r>
            <a:r>
              <a:rPr lang="en-US" sz="2200" dirty="0" err="1"/>
              <a:t>modèles</a:t>
            </a:r>
            <a:endParaRPr sz="2200" dirty="0"/>
          </a:p>
        </p:txBody>
      </p:sp>
      <p:sp>
        <p:nvSpPr>
          <p:cNvPr id="4" name="ZoneTexte 3">
            <a:extLst>
              <a:ext uri="{FF2B5EF4-FFF2-40B4-BE49-F238E27FC236}">
                <a16:creationId xmlns:a16="http://schemas.microsoft.com/office/drawing/2014/main" id="{DB4A7B65-497B-C9F2-F09D-8AEE422AD51C}"/>
              </a:ext>
            </a:extLst>
          </p:cNvPr>
          <p:cNvSpPr txBox="1"/>
          <p:nvPr/>
        </p:nvSpPr>
        <p:spPr>
          <a:xfrm>
            <a:off x="1025325" y="3643257"/>
            <a:ext cx="7398675" cy="1200329"/>
          </a:xfrm>
          <a:prstGeom prst="rect">
            <a:avLst/>
          </a:prstGeom>
          <a:noFill/>
        </p:spPr>
        <p:txBody>
          <a:bodyPr wrap="square" rtlCol="0">
            <a:spAutoFit/>
          </a:bodyPr>
          <a:lstStyle/>
          <a:p>
            <a:r>
              <a:rPr lang="fr-FR" sz="1200" u="sng" dirty="0">
                <a:solidFill>
                  <a:schemeClr val="tx2">
                    <a:lumMod val="25000"/>
                  </a:schemeClr>
                </a:solidFill>
                <a:effectLst/>
                <a:latin typeface="Optima" panose="02000503060000020004" pitchFamily="2" charset="0"/>
              </a:rPr>
              <a:t>Le score de silhouette </a:t>
            </a:r>
            <a:r>
              <a:rPr lang="fr-FR" sz="1200" dirty="0">
                <a:solidFill>
                  <a:schemeClr val="tx2">
                    <a:lumMod val="25000"/>
                  </a:schemeClr>
                </a:solidFill>
                <a:effectLst/>
                <a:latin typeface="Optima" panose="02000503060000020004" pitchFamily="2" charset="0"/>
              </a:rPr>
              <a:t>évalue la qualité d'un clustering en mesurant la similitude intra-cluster et la dissimilitude inter-cluster.</a:t>
            </a:r>
          </a:p>
          <a:p>
            <a:r>
              <a:rPr lang="fr-FR" sz="1200" u="sng" dirty="0">
                <a:solidFill>
                  <a:schemeClr val="tx2">
                    <a:lumMod val="25000"/>
                  </a:schemeClr>
                </a:solidFill>
                <a:effectLst/>
                <a:latin typeface="Optima" panose="02000503060000020004" pitchFamily="2" charset="0"/>
              </a:rPr>
              <a:t>L'indice de Davies-</a:t>
            </a:r>
            <a:r>
              <a:rPr lang="fr-FR" sz="1200" u="sng" dirty="0" err="1">
                <a:solidFill>
                  <a:schemeClr val="tx2">
                    <a:lumMod val="25000"/>
                  </a:schemeClr>
                </a:solidFill>
                <a:effectLst/>
                <a:latin typeface="Optima" panose="02000503060000020004" pitchFamily="2" charset="0"/>
              </a:rPr>
              <a:t>Bouldin</a:t>
            </a:r>
            <a:r>
              <a:rPr lang="fr-FR" sz="1200" u="sng" dirty="0">
                <a:solidFill>
                  <a:schemeClr val="tx2">
                    <a:lumMod val="25000"/>
                  </a:schemeClr>
                </a:solidFill>
                <a:effectLst/>
                <a:latin typeface="Optima" panose="02000503060000020004" pitchFamily="2" charset="0"/>
              </a:rPr>
              <a:t> </a:t>
            </a:r>
            <a:r>
              <a:rPr lang="fr-FR" sz="1200" dirty="0">
                <a:solidFill>
                  <a:schemeClr val="tx2">
                    <a:lumMod val="25000"/>
                  </a:schemeClr>
                </a:solidFill>
                <a:effectLst/>
                <a:latin typeface="Optima" panose="02000503060000020004" pitchFamily="2" charset="0"/>
              </a:rPr>
              <a:t>évalue la qualité d'un clustering en mesurant la similitude entre les clusters voisins et la séparation entre eux.</a:t>
            </a:r>
          </a:p>
          <a:p>
            <a:r>
              <a:rPr lang="fr-FR" sz="1200" u="sng" dirty="0">
                <a:solidFill>
                  <a:schemeClr val="bg2">
                    <a:lumMod val="25000"/>
                  </a:schemeClr>
                </a:solidFill>
                <a:effectLst/>
                <a:latin typeface="Optima" panose="02000503060000020004" pitchFamily="2" charset="0"/>
              </a:rPr>
              <a:t>T-SNE</a:t>
            </a:r>
            <a:r>
              <a:rPr lang="fr-FR" sz="1200" dirty="0">
                <a:solidFill>
                  <a:schemeClr val="bg2">
                    <a:lumMod val="25000"/>
                  </a:schemeClr>
                </a:solidFill>
                <a:effectLst/>
                <a:latin typeface="Optima" panose="02000503060000020004" pitchFamily="2" charset="0"/>
              </a:rPr>
              <a:t> est utilisé pour la réduction de dimension et la visualisation des données dans des espaces de faible dimension.</a:t>
            </a:r>
            <a:endParaRPr lang="fr-FR" sz="1200" dirty="0">
              <a:solidFill>
                <a:schemeClr val="bg2">
                  <a:lumMod val="25000"/>
                </a:schemeClr>
              </a:solidFill>
              <a:latin typeface="Optima" panose="02000503060000020004" pitchFamily="2" charset="0"/>
            </a:endParaRPr>
          </a:p>
        </p:txBody>
      </p:sp>
      <p:graphicFrame>
        <p:nvGraphicFramePr>
          <p:cNvPr id="2" name="Tableau 2">
            <a:extLst>
              <a:ext uri="{FF2B5EF4-FFF2-40B4-BE49-F238E27FC236}">
                <a16:creationId xmlns:a16="http://schemas.microsoft.com/office/drawing/2014/main" id="{02691404-F30D-7846-D776-9ED6B1759A08}"/>
              </a:ext>
            </a:extLst>
          </p:cNvPr>
          <p:cNvGraphicFramePr>
            <a:graphicFrameLocks noGrp="1"/>
          </p:cNvGraphicFramePr>
          <p:nvPr>
            <p:extLst>
              <p:ext uri="{D42A27DB-BD31-4B8C-83A1-F6EECF244321}">
                <p14:modId xmlns:p14="http://schemas.microsoft.com/office/powerpoint/2010/main" val="594575853"/>
              </p:ext>
            </p:extLst>
          </p:nvPr>
        </p:nvGraphicFramePr>
        <p:xfrm>
          <a:off x="523784" y="1017725"/>
          <a:ext cx="8216804" cy="2457173"/>
        </p:xfrm>
        <a:graphic>
          <a:graphicData uri="http://schemas.openxmlformats.org/drawingml/2006/table">
            <a:tbl>
              <a:tblPr firstRow="1" bandRow="1">
                <a:tableStyleId>{B7FC2906-974E-4CE8-8B5D-B042450F5591}</a:tableStyleId>
              </a:tblPr>
              <a:tblGrid>
                <a:gridCol w="1164935">
                  <a:extLst>
                    <a:ext uri="{9D8B030D-6E8A-4147-A177-3AD203B41FA5}">
                      <a16:colId xmlns:a16="http://schemas.microsoft.com/office/drawing/2014/main" val="1302544485"/>
                    </a:ext>
                  </a:extLst>
                </a:gridCol>
                <a:gridCol w="2943467">
                  <a:extLst>
                    <a:ext uri="{9D8B030D-6E8A-4147-A177-3AD203B41FA5}">
                      <a16:colId xmlns:a16="http://schemas.microsoft.com/office/drawing/2014/main" val="4279724860"/>
                    </a:ext>
                  </a:extLst>
                </a:gridCol>
                <a:gridCol w="2054201">
                  <a:extLst>
                    <a:ext uri="{9D8B030D-6E8A-4147-A177-3AD203B41FA5}">
                      <a16:colId xmlns:a16="http://schemas.microsoft.com/office/drawing/2014/main" val="3132088465"/>
                    </a:ext>
                  </a:extLst>
                </a:gridCol>
                <a:gridCol w="2054201">
                  <a:extLst>
                    <a:ext uri="{9D8B030D-6E8A-4147-A177-3AD203B41FA5}">
                      <a16:colId xmlns:a16="http://schemas.microsoft.com/office/drawing/2014/main" val="403387155"/>
                    </a:ext>
                  </a:extLst>
                </a:gridCol>
              </a:tblGrid>
              <a:tr h="354053">
                <a:tc>
                  <a:txBody>
                    <a:bodyPr/>
                    <a:lstStyle/>
                    <a:p>
                      <a:r>
                        <a:rPr lang="fr-FR" sz="1200" b="0" i="0" dirty="0">
                          <a:latin typeface="Optima" panose="02000503060000020004" pitchFamily="2" charset="0"/>
                        </a:rPr>
                        <a:t>Algorithme</a:t>
                      </a:r>
                    </a:p>
                  </a:txBody>
                  <a:tcPr/>
                </a:tc>
                <a:tc>
                  <a:txBody>
                    <a:bodyPr/>
                    <a:lstStyle/>
                    <a:p>
                      <a:r>
                        <a:rPr lang="fr-FR" sz="1200" b="0" i="0" dirty="0">
                          <a:latin typeface="Optima" panose="02000503060000020004" pitchFamily="2" charset="0"/>
                        </a:rPr>
                        <a:t>Choix du nombre de cluster</a:t>
                      </a:r>
                    </a:p>
                  </a:txBody>
                  <a:tcPr/>
                </a:tc>
                <a:tc>
                  <a:txBody>
                    <a:bodyPr/>
                    <a:lstStyle/>
                    <a:p>
                      <a:r>
                        <a:rPr lang="fr-FR" sz="1200" b="0" i="0" dirty="0">
                          <a:latin typeface="Optima" panose="02000503060000020004" pitchFamily="2" charset="0"/>
                        </a:rPr>
                        <a:t>Evaluation</a:t>
                      </a:r>
                    </a:p>
                  </a:txBody>
                  <a:tcPr/>
                </a:tc>
                <a:tc>
                  <a:txBody>
                    <a:bodyPr/>
                    <a:lstStyle/>
                    <a:p>
                      <a:r>
                        <a:rPr lang="fr-FR" sz="1200" b="0" i="0" dirty="0">
                          <a:latin typeface="Optima" panose="02000503060000020004" pitchFamily="2" charset="0"/>
                        </a:rPr>
                        <a:t>Visualisation</a:t>
                      </a:r>
                    </a:p>
                  </a:txBody>
                  <a:tcPr/>
                </a:tc>
                <a:extLst>
                  <a:ext uri="{0D108BD9-81ED-4DB2-BD59-A6C34878D82A}">
                    <a16:rowId xmlns:a16="http://schemas.microsoft.com/office/drawing/2014/main" val="3378955441"/>
                  </a:ext>
                </a:extLst>
              </a:tr>
              <a:tr h="611105">
                <a:tc>
                  <a:txBody>
                    <a:bodyPr/>
                    <a:lstStyle/>
                    <a:p>
                      <a:r>
                        <a:rPr lang="fr-FR" sz="1200" b="0" i="0" dirty="0">
                          <a:latin typeface="Optima" panose="02000503060000020004" pitchFamily="2" charset="0"/>
                        </a:rPr>
                        <a:t>K-</a:t>
                      </a:r>
                      <a:r>
                        <a:rPr lang="fr-FR" sz="1200" b="0" i="0" dirty="0" err="1">
                          <a:latin typeface="Optima" panose="02000503060000020004" pitchFamily="2" charset="0"/>
                        </a:rPr>
                        <a:t>Means</a:t>
                      </a:r>
                      <a:endParaRPr lang="fr-FR" sz="1200" b="0" i="0" dirty="0">
                        <a:latin typeface="Optima" panose="02000503060000020004" pitchFamily="2" charset="0"/>
                      </a:endParaRPr>
                    </a:p>
                  </a:txBody>
                  <a:tcPr/>
                </a:tc>
                <a:tc>
                  <a:txBody>
                    <a:bodyPr/>
                    <a:lstStyle/>
                    <a:p>
                      <a:r>
                        <a:rPr lang="fr-FR" sz="1200" b="0" i="0" dirty="0">
                          <a:latin typeface="Optima" panose="02000503060000020004" pitchFamily="2" charset="0"/>
                        </a:rPr>
                        <a:t>Méthode du coude, score silhouette</a:t>
                      </a:r>
                    </a:p>
                  </a:txBody>
                  <a:tcPr/>
                </a:tc>
                <a:tc>
                  <a:txBody>
                    <a:bodyPr/>
                    <a:lstStyle/>
                    <a:p>
                      <a:r>
                        <a:rPr lang="fr-FR" sz="1200" b="0" i="0" dirty="0">
                          <a:latin typeface="Optima" panose="02000503060000020004" pitchFamily="2" charset="0"/>
                        </a:rPr>
                        <a:t>Score silhouette,</a:t>
                      </a:r>
                    </a:p>
                    <a:p>
                      <a:r>
                        <a:rPr lang="fr-FR" sz="1200" b="0" i="0" dirty="0">
                          <a:latin typeface="Optima" panose="02000503060000020004" pitchFamily="2" charset="0"/>
                        </a:rPr>
                        <a:t>Indice de Davies-</a:t>
                      </a:r>
                      <a:r>
                        <a:rPr lang="fr-FR" sz="1200" b="0" i="0" dirty="0" err="1">
                          <a:latin typeface="Optima" panose="02000503060000020004" pitchFamily="2" charset="0"/>
                        </a:rPr>
                        <a:t>Bouldin</a:t>
                      </a:r>
                      <a:endParaRPr lang="fr-FR" sz="1200" b="0" i="0" dirty="0">
                        <a:latin typeface="Optima" panose="02000503060000020004" pitchFamily="2" charset="0"/>
                      </a:endParaRPr>
                    </a:p>
                  </a:txBody>
                  <a:tcPr/>
                </a:tc>
                <a:tc>
                  <a:txBody>
                    <a:bodyPr/>
                    <a:lstStyle/>
                    <a:p>
                      <a:r>
                        <a:rPr lang="fr-FR" sz="1200" b="0" i="0" dirty="0" err="1">
                          <a:latin typeface="Optima" panose="02000503060000020004" pitchFamily="2" charset="0"/>
                        </a:rPr>
                        <a:t>Scatter</a:t>
                      </a:r>
                      <a:r>
                        <a:rPr lang="fr-FR" sz="1200" b="0" i="0" dirty="0">
                          <a:latin typeface="Optima" panose="02000503060000020004" pitchFamily="2" charset="0"/>
                        </a:rPr>
                        <a:t> plot avec réduction de dimension avec </a:t>
                      </a:r>
                    </a:p>
                    <a:p>
                      <a:r>
                        <a:rPr lang="fr-FR" sz="1200" b="0" i="0" dirty="0">
                          <a:latin typeface="Optima" panose="02000503060000020004" pitchFamily="2" charset="0"/>
                        </a:rPr>
                        <a:t>T-SNE</a:t>
                      </a:r>
                    </a:p>
                  </a:txBody>
                  <a:tcPr/>
                </a:tc>
                <a:extLst>
                  <a:ext uri="{0D108BD9-81ED-4DB2-BD59-A6C34878D82A}">
                    <a16:rowId xmlns:a16="http://schemas.microsoft.com/office/drawing/2014/main" val="2821335415"/>
                  </a:ext>
                </a:extLst>
              </a:tr>
              <a:tr h="785706">
                <a:tc>
                  <a:txBody>
                    <a:bodyPr/>
                    <a:lstStyle/>
                    <a:p>
                      <a:r>
                        <a:rPr lang="fr-FR" sz="1200" b="0" i="0" dirty="0">
                          <a:latin typeface="Optima" panose="02000503060000020004" pitchFamily="2" charset="0"/>
                        </a:rPr>
                        <a:t>DB scan</a:t>
                      </a:r>
                    </a:p>
                  </a:txBody>
                  <a:tcPr/>
                </a:tc>
                <a:tc>
                  <a:txBody>
                    <a:bodyPr/>
                    <a:lstStyle/>
                    <a:p>
                      <a:r>
                        <a:rPr lang="fr-FR" sz="1200" b="0" i="0" dirty="0">
                          <a:latin typeface="Optima" panose="02000503060000020004" pitchFamily="2" charset="0"/>
                        </a:rPr>
                        <a:t>Déterminer epsilon grâce à la méthode de densité atteignable</a:t>
                      </a:r>
                    </a:p>
                  </a:txBody>
                  <a:tcPr/>
                </a:tc>
                <a:tc>
                  <a:txBody>
                    <a:bodyPr/>
                    <a:lstStyle/>
                    <a:p>
                      <a:r>
                        <a:rPr lang="fr-FR" sz="1200" b="0" i="0" dirty="0">
                          <a:latin typeface="Optima" panose="02000503060000020004" pitchFamily="2" charset="0"/>
                        </a:rPr>
                        <a:t>Score silhouette,</a:t>
                      </a:r>
                    </a:p>
                    <a:p>
                      <a:r>
                        <a:rPr lang="fr-FR" sz="1200" b="0" i="0" dirty="0">
                          <a:latin typeface="Optima" panose="02000503060000020004" pitchFamily="2" charset="0"/>
                        </a:rPr>
                        <a:t>Indice de Davies-</a:t>
                      </a:r>
                      <a:r>
                        <a:rPr lang="fr-FR" sz="1200" b="0" i="0" dirty="0" err="1">
                          <a:latin typeface="Optima" panose="02000503060000020004" pitchFamily="2" charset="0"/>
                        </a:rPr>
                        <a:t>Bouldin</a:t>
                      </a:r>
                      <a:endParaRPr lang="fr-FR" sz="1200" b="0" i="0" dirty="0">
                        <a:latin typeface="Optima" panose="02000503060000020004" pitchFamily="2" charset="0"/>
                      </a:endParaRPr>
                    </a:p>
                    <a:p>
                      <a:endParaRPr lang="fr-FR" sz="1200" b="0" i="0" dirty="0">
                        <a:latin typeface="Optima" panose="02000503060000020004" pitchFamily="2" charset="0"/>
                      </a:endParaRPr>
                    </a:p>
                  </a:txBody>
                  <a:tcPr/>
                </a:tc>
                <a:tc>
                  <a:txBody>
                    <a:bodyPr/>
                    <a:lstStyle/>
                    <a:p>
                      <a:r>
                        <a:rPr lang="fr-FR" sz="1200" b="0" i="0" dirty="0" err="1">
                          <a:latin typeface="Optima" panose="02000503060000020004" pitchFamily="2" charset="0"/>
                        </a:rPr>
                        <a:t>Scatter</a:t>
                      </a:r>
                      <a:r>
                        <a:rPr lang="fr-FR" sz="1200" b="0" i="0" dirty="0">
                          <a:latin typeface="Optima" panose="02000503060000020004" pitchFamily="2" charset="0"/>
                        </a:rPr>
                        <a:t> plot avec réduction de dimension avec </a:t>
                      </a:r>
                    </a:p>
                    <a:p>
                      <a:r>
                        <a:rPr lang="fr-FR" sz="1200" b="0" i="0" dirty="0">
                          <a:latin typeface="Optima" panose="02000503060000020004" pitchFamily="2" charset="0"/>
                        </a:rPr>
                        <a:t>T-SNE</a:t>
                      </a:r>
                    </a:p>
                    <a:p>
                      <a:endParaRPr lang="fr-FR" sz="1200" b="0" i="0" dirty="0">
                        <a:latin typeface="Optima" panose="02000503060000020004" pitchFamily="2" charset="0"/>
                      </a:endParaRPr>
                    </a:p>
                  </a:txBody>
                  <a:tcPr/>
                </a:tc>
                <a:extLst>
                  <a:ext uri="{0D108BD9-81ED-4DB2-BD59-A6C34878D82A}">
                    <a16:rowId xmlns:a16="http://schemas.microsoft.com/office/drawing/2014/main" val="2867382772"/>
                  </a:ext>
                </a:extLst>
              </a:tr>
              <a:tr h="611105">
                <a:tc>
                  <a:txBody>
                    <a:bodyPr/>
                    <a:lstStyle/>
                    <a:p>
                      <a:r>
                        <a:rPr lang="fr-FR" sz="1200" b="0" i="0" dirty="0">
                          <a:latin typeface="Optima" panose="02000503060000020004" pitchFamily="2" charset="0"/>
                        </a:rPr>
                        <a:t>Clustering hiérarchique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200" b="0" i="0" dirty="0">
                          <a:latin typeface="Optima" panose="02000503060000020004" pitchFamily="2" charset="0"/>
                        </a:rPr>
                        <a:t>Méthode du coude, score silhouette</a:t>
                      </a:r>
                    </a:p>
                    <a:p>
                      <a:endParaRPr lang="fr-FR" sz="1200" b="0" i="0" dirty="0">
                        <a:latin typeface="Optima" panose="02000503060000020004" pitchFamily="2" charset="0"/>
                      </a:endParaRPr>
                    </a:p>
                  </a:txBody>
                  <a:tcPr/>
                </a:tc>
                <a:tc>
                  <a:txBody>
                    <a:bodyPr/>
                    <a:lstStyle/>
                    <a:p>
                      <a:r>
                        <a:rPr lang="fr-FR" sz="1200" b="0" i="0" dirty="0">
                          <a:latin typeface="Optima" panose="02000503060000020004" pitchFamily="2" charset="0"/>
                        </a:rPr>
                        <a:t>Score silhouette,</a:t>
                      </a:r>
                    </a:p>
                    <a:p>
                      <a:r>
                        <a:rPr lang="fr-FR" sz="1200" b="0" i="0" dirty="0">
                          <a:latin typeface="Optima" panose="02000503060000020004" pitchFamily="2" charset="0"/>
                        </a:rPr>
                        <a:t>Indice de Davies-</a:t>
                      </a:r>
                      <a:r>
                        <a:rPr lang="fr-FR" sz="1200" b="0" i="0" dirty="0" err="1">
                          <a:latin typeface="Optima" panose="02000503060000020004" pitchFamily="2" charset="0"/>
                        </a:rPr>
                        <a:t>Bouldin</a:t>
                      </a:r>
                      <a:endParaRPr lang="fr-FR" sz="1200" b="0" i="0" dirty="0">
                        <a:latin typeface="Optima" panose="02000503060000020004" pitchFamily="2" charset="0"/>
                      </a:endParaRPr>
                    </a:p>
                    <a:p>
                      <a:endParaRPr lang="fr-FR" sz="1200" b="0" i="0" dirty="0">
                        <a:latin typeface="Optima" panose="02000503060000020004" pitchFamily="2" charset="0"/>
                      </a:endParaRPr>
                    </a:p>
                  </a:txBody>
                  <a:tcPr/>
                </a:tc>
                <a:tc>
                  <a:txBody>
                    <a:bodyPr/>
                    <a:lstStyle/>
                    <a:p>
                      <a:r>
                        <a:rPr lang="fr-FR" sz="1200" b="0" i="0" dirty="0" err="1">
                          <a:latin typeface="Optima" panose="02000503060000020004" pitchFamily="2" charset="0"/>
                        </a:rPr>
                        <a:t>Dendogramme</a:t>
                      </a:r>
                      <a:endParaRPr lang="fr-FR" sz="1200" b="0" i="0" dirty="0">
                        <a:latin typeface="Optima" panose="02000503060000020004" pitchFamily="2" charset="0"/>
                      </a:endParaRPr>
                    </a:p>
                  </a:txBody>
                  <a:tcPr/>
                </a:tc>
                <a:extLst>
                  <a:ext uri="{0D108BD9-81ED-4DB2-BD59-A6C34878D82A}">
                    <a16:rowId xmlns:a16="http://schemas.microsoft.com/office/drawing/2014/main" val="2240482870"/>
                  </a:ext>
                </a:extLst>
              </a:tr>
            </a:tbl>
          </a:graphicData>
        </a:graphic>
      </p:graphicFrame>
    </p:spTree>
    <p:extLst>
      <p:ext uri="{BB962C8B-B14F-4D97-AF65-F5344CB8AC3E}">
        <p14:creationId xmlns:p14="http://schemas.microsoft.com/office/powerpoint/2010/main" val="136889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4"/>
          <p:cNvSpPr txBox="1">
            <a:spLocks noGrp="1"/>
          </p:cNvSpPr>
          <p:nvPr>
            <p:ph type="title"/>
          </p:nvPr>
        </p:nvSpPr>
        <p:spPr>
          <a:xfrm>
            <a:off x="693879" y="191719"/>
            <a:ext cx="7704000" cy="440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bg2">
                    <a:lumMod val="25000"/>
                  </a:schemeClr>
                </a:solidFill>
              </a:rPr>
              <a:t>K-means</a:t>
            </a:r>
            <a:endParaRPr sz="2000" dirty="0">
              <a:solidFill>
                <a:schemeClr val="bg2">
                  <a:lumMod val="25000"/>
                </a:schemeClr>
              </a:solidFill>
            </a:endParaRPr>
          </a:p>
        </p:txBody>
      </p:sp>
      <p:pic>
        <p:nvPicPr>
          <p:cNvPr id="14" name="Image 13">
            <a:extLst>
              <a:ext uri="{FF2B5EF4-FFF2-40B4-BE49-F238E27FC236}">
                <a16:creationId xmlns:a16="http://schemas.microsoft.com/office/drawing/2014/main" id="{B247D3B7-C1F3-F034-09AE-8B575900343B}"/>
              </a:ext>
            </a:extLst>
          </p:cNvPr>
          <p:cNvPicPr>
            <a:picLocks noChangeAspect="1"/>
          </p:cNvPicPr>
          <p:nvPr/>
        </p:nvPicPr>
        <p:blipFill>
          <a:blip r:embed="rId3"/>
          <a:stretch>
            <a:fillRect/>
          </a:stretch>
        </p:blipFill>
        <p:spPr>
          <a:xfrm>
            <a:off x="402233" y="1865466"/>
            <a:ext cx="2993476" cy="2006266"/>
          </a:xfrm>
          <a:prstGeom prst="rect">
            <a:avLst/>
          </a:prstGeom>
        </p:spPr>
      </p:pic>
      <p:pic>
        <p:nvPicPr>
          <p:cNvPr id="15" name="Image 14">
            <a:extLst>
              <a:ext uri="{FF2B5EF4-FFF2-40B4-BE49-F238E27FC236}">
                <a16:creationId xmlns:a16="http://schemas.microsoft.com/office/drawing/2014/main" id="{674D9BB5-2408-D9A0-6957-D7368DF0F1FA}"/>
              </a:ext>
            </a:extLst>
          </p:cNvPr>
          <p:cNvPicPr>
            <a:picLocks noChangeAspect="1"/>
          </p:cNvPicPr>
          <p:nvPr/>
        </p:nvPicPr>
        <p:blipFill>
          <a:blip r:embed="rId4"/>
          <a:stretch>
            <a:fillRect/>
          </a:stretch>
        </p:blipFill>
        <p:spPr>
          <a:xfrm>
            <a:off x="3395709" y="1865466"/>
            <a:ext cx="2730751" cy="2006266"/>
          </a:xfrm>
          <a:prstGeom prst="rect">
            <a:avLst/>
          </a:prstGeom>
        </p:spPr>
      </p:pic>
      <p:sp>
        <p:nvSpPr>
          <p:cNvPr id="8" name="ZoneTexte 7">
            <a:extLst>
              <a:ext uri="{FF2B5EF4-FFF2-40B4-BE49-F238E27FC236}">
                <a16:creationId xmlns:a16="http://schemas.microsoft.com/office/drawing/2014/main" id="{0B32398C-CB55-6EB7-FED8-D8B785DBF4BC}"/>
              </a:ext>
            </a:extLst>
          </p:cNvPr>
          <p:cNvSpPr txBox="1"/>
          <p:nvPr/>
        </p:nvSpPr>
        <p:spPr>
          <a:xfrm>
            <a:off x="1118586" y="632218"/>
            <a:ext cx="7640938" cy="646331"/>
          </a:xfrm>
          <a:prstGeom prst="rect">
            <a:avLst/>
          </a:prstGeom>
          <a:noFill/>
        </p:spPr>
        <p:txBody>
          <a:bodyPr wrap="square" rtlCol="0">
            <a:spAutoFit/>
          </a:bodyPr>
          <a:lstStyle/>
          <a:p>
            <a:r>
              <a:rPr lang="fr-FR" sz="1200" dirty="0">
                <a:solidFill>
                  <a:schemeClr val="tx2">
                    <a:lumMod val="25000"/>
                  </a:schemeClr>
                </a:solidFill>
                <a:effectLst/>
                <a:latin typeface="Optima" panose="02000503060000020004" pitchFamily="2" charset="0"/>
              </a:rPr>
              <a:t>Le k-</a:t>
            </a:r>
            <a:r>
              <a:rPr lang="fr-FR" sz="1200" dirty="0" err="1">
                <a:solidFill>
                  <a:schemeClr val="tx2">
                    <a:lumMod val="25000"/>
                  </a:schemeClr>
                </a:solidFill>
                <a:effectLst/>
                <a:latin typeface="Optima" panose="02000503060000020004" pitchFamily="2" charset="0"/>
              </a:rPr>
              <a:t>means</a:t>
            </a:r>
            <a:r>
              <a:rPr lang="fr-FR" sz="1200" dirty="0">
                <a:solidFill>
                  <a:schemeClr val="tx2">
                    <a:lumMod val="25000"/>
                  </a:schemeClr>
                </a:solidFill>
                <a:effectLst/>
                <a:latin typeface="Optima" panose="02000503060000020004" pitchFamily="2" charset="0"/>
              </a:rPr>
              <a:t> est un algorithme de clustering qui sépare un ensemble de données en différents groupes en fonction de leur similarité. L'objectif est de minimiser la distance entre les points dans un même cluster tout en maximisant la distance entre les différents clusters. </a:t>
            </a:r>
            <a:endParaRPr lang="fr-FR" sz="1200" dirty="0">
              <a:solidFill>
                <a:schemeClr val="tx2">
                  <a:lumMod val="25000"/>
                </a:schemeClr>
              </a:solidFill>
              <a:latin typeface="Optima" panose="02000503060000020004" pitchFamily="2" charset="0"/>
            </a:endParaRPr>
          </a:p>
        </p:txBody>
      </p:sp>
      <p:sp>
        <p:nvSpPr>
          <p:cNvPr id="9" name="Google Shape;503;p44">
            <a:extLst>
              <a:ext uri="{FF2B5EF4-FFF2-40B4-BE49-F238E27FC236}">
                <a16:creationId xmlns:a16="http://schemas.microsoft.com/office/drawing/2014/main" id="{25FA1D46-19D9-364C-79D5-B5B340856104}"/>
              </a:ext>
            </a:extLst>
          </p:cNvPr>
          <p:cNvSpPr txBox="1">
            <a:spLocks/>
          </p:cNvSpPr>
          <p:nvPr/>
        </p:nvSpPr>
        <p:spPr>
          <a:xfrm>
            <a:off x="924698" y="1381107"/>
            <a:ext cx="7704000" cy="440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ptima" panose="02000503060000020004" pitchFamily="2" charset="0"/>
                <a:ea typeface="Outfit"/>
                <a:cs typeface="Outfit"/>
                <a:sym typeface="Outfit"/>
              </a:defRPr>
            </a:lvl1pPr>
            <a:lvl2pPr marR="0" lvl="1" algn="l"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2pPr>
            <a:lvl3pPr marR="0" lvl="2" algn="l"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3pPr>
            <a:lvl4pPr marR="0" lvl="3" algn="l"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4pPr>
            <a:lvl5pPr marR="0" lvl="4" algn="l"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5pPr>
            <a:lvl6pPr marR="0" lvl="5" algn="l"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6pPr>
            <a:lvl7pPr marR="0" lvl="6" algn="l"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7pPr>
            <a:lvl8pPr marR="0" lvl="7" algn="l"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8pPr>
            <a:lvl9pPr marR="0" lvl="8" algn="l"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9pPr>
          </a:lstStyle>
          <a:p>
            <a:r>
              <a:rPr lang="en-US" sz="1400" dirty="0" err="1"/>
              <a:t>Définir</a:t>
            </a:r>
            <a:r>
              <a:rPr lang="en-US" sz="1400" dirty="0"/>
              <a:t> le </a:t>
            </a:r>
            <a:r>
              <a:rPr lang="en-US" sz="1400" dirty="0" err="1"/>
              <a:t>nombre</a:t>
            </a:r>
            <a:r>
              <a:rPr lang="en-US" sz="1400" dirty="0"/>
              <a:t> de cluster avec les features RFM</a:t>
            </a:r>
          </a:p>
        </p:txBody>
      </p:sp>
      <p:pic>
        <p:nvPicPr>
          <p:cNvPr id="2" name="Image 1">
            <a:extLst>
              <a:ext uri="{FF2B5EF4-FFF2-40B4-BE49-F238E27FC236}">
                <a16:creationId xmlns:a16="http://schemas.microsoft.com/office/drawing/2014/main" id="{A56C4E37-3A47-F064-7871-635714FDE560}"/>
              </a:ext>
            </a:extLst>
          </p:cNvPr>
          <p:cNvPicPr>
            <a:picLocks noChangeAspect="1"/>
          </p:cNvPicPr>
          <p:nvPr/>
        </p:nvPicPr>
        <p:blipFill>
          <a:blip r:embed="rId5"/>
          <a:stretch>
            <a:fillRect/>
          </a:stretch>
        </p:blipFill>
        <p:spPr>
          <a:xfrm>
            <a:off x="6236085" y="1865466"/>
            <a:ext cx="2730751" cy="2006266"/>
          </a:xfrm>
          <a:prstGeom prst="rect">
            <a:avLst/>
          </a:prstGeom>
        </p:spPr>
      </p:pic>
    </p:spTree>
    <p:extLst>
      <p:ext uri="{BB962C8B-B14F-4D97-AF65-F5344CB8AC3E}">
        <p14:creationId xmlns:p14="http://schemas.microsoft.com/office/powerpoint/2010/main" val="1754297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4"/>
          <p:cNvSpPr txBox="1">
            <a:spLocks noGrp="1"/>
          </p:cNvSpPr>
          <p:nvPr>
            <p:ph type="title"/>
          </p:nvPr>
        </p:nvSpPr>
        <p:spPr>
          <a:xfrm>
            <a:off x="693879" y="191719"/>
            <a:ext cx="7704000" cy="440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K-means sur les </a:t>
            </a:r>
            <a:r>
              <a:rPr lang="en-US" sz="2000" dirty="0" err="1"/>
              <a:t>données</a:t>
            </a:r>
            <a:r>
              <a:rPr lang="en-US" sz="2000" dirty="0"/>
              <a:t> RFM</a:t>
            </a:r>
            <a:endParaRPr sz="2000" dirty="0"/>
          </a:p>
        </p:txBody>
      </p:sp>
      <p:sp>
        <p:nvSpPr>
          <p:cNvPr id="17" name="ZoneTexte 16">
            <a:extLst>
              <a:ext uri="{FF2B5EF4-FFF2-40B4-BE49-F238E27FC236}">
                <a16:creationId xmlns:a16="http://schemas.microsoft.com/office/drawing/2014/main" id="{28E6808E-C1D0-7AE8-6104-588B25C85A1B}"/>
              </a:ext>
            </a:extLst>
          </p:cNvPr>
          <p:cNvSpPr txBox="1"/>
          <p:nvPr/>
        </p:nvSpPr>
        <p:spPr>
          <a:xfrm>
            <a:off x="2995720" y="2978414"/>
            <a:ext cx="2581469" cy="461665"/>
          </a:xfrm>
          <a:prstGeom prst="rect">
            <a:avLst/>
          </a:prstGeom>
          <a:noFill/>
        </p:spPr>
        <p:txBody>
          <a:bodyPr wrap="square">
            <a:spAutoFit/>
          </a:bodyPr>
          <a:lstStyle/>
          <a:p>
            <a:r>
              <a:rPr lang="fr-FR" sz="1200" b="0" i="0" dirty="0">
                <a:solidFill>
                  <a:schemeClr val="tx2">
                    <a:lumMod val="25000"/>
                  </a:schemeClr>
                </a:solidFill>
                <a:effectLst/>
                <a:latin typeface="Angsana New" panose="02020603050405020304" pitchFamily="18" charset="-34"/>
                <a:cs typeface="Angsana New" panose="02020603050405020304" pitchFamily="18" charset="-34"/>
              </a:rPr>
              <a:t>Coefficient  silhouette : 0.2682138013312619 </a:t>
            </a:r>
          </a:p>
          <a:p>
            <a:r>
              <a:rPr lang="fr-FR" sz="1200" b="0" i="0" dirty="0">
                <a:solidFill>
                  <a:schemeClr val="tx2">
                    <a:lumMod val="25000"/>
                  </a:schemeClr>
                </a:solidFill>
                <a:effectLst/>
                <a:latin typeface="Angsana New" panose="02020603050405020304" pitchFamily="18" charset="-34"/>
                <a:cs typeface="Angsana New" panose="02020603050405020304" pitchFamily="18" charset="-34"/>
              </a:rPr>
              <a:t>Coefficient de Davies-</a:t>
            </a:r>
            <a:r>
              <a:rPr lang="fr-FR" sz="1200" b="0" i="0" dirty="0" err="1">
                <a:solidFill>
                  <a:schemeClr val="tx2">
                    <a:lumMod val="25000"/>
                  </a:schemeClr>
                </a:solidFill>
                <a:effectLst/>
                <a:latin typeface="Angsana New" panose="02020603050405020304" pitchFamily="18" charset="-34"/>
                <a:cs typeface="Angsana New" panose="02020603050405020304" pitchFamily="18" charset="-34"/>
              </a:rPr>
              <a:t>Bouldin</a:t>
            </a:r>
            <a:r>
              <a:rPr lang="fr-FR" sz="1200" b="0" i="0" dirty="0">
                <a:solidFill>
                  <a:schemeClr val="tx2">
                    <a:lumMod val="25000"/>
                  </a:schemeClr>
                </a:solidFill>
                <a:effectLst/>
                <a:latin typeface="Angsana New" panose="02020603050405020304" pitchFamily="18" charset="-34"/>
                <a:cs typeface="Angsana New" panose="02020603050405020304" pitchFamily="18" charset="-34"/>
              </a:rPr>
              <a:t> : 1.6081947092492823</a:t>
            </a:r>
            <a:endParaRPr lang="fr-FR" sz="1200" dirty="0">
              <a:solidFill>
                <a:schemeClr val="tx2">
                  <a:lumMod val="25000"/>
                </a:schemeClr>
              </a:solidFill>
              <a:latin typeface="Angsana New" panose="02020603050405020304" pitchFamily="18" charset="-34"/>
              <a:cs typeface="Angsana New" panose="02020603050405020304" pitchFamily="18" charset="-34"/>
            </a:endParaRPr>
          </a:p>
        </p:txBody>
      </p:sp>
      <p:pic>
        <p:nvPicPr>
          <p:cNvPr id="5" name="Image 4">
            <a:extLst>
              <a:ext uri="{FF2B5EF4-FFF2-40B4-BE49-F238E27FC236}">
                <a16:creationId xmlns:a16="http://schemas.microsoft.com/office/drawing/2014/main" id="{85AE978E-67F9-865B-71A3-1E353C96524B}"/>
              </a:ext>
            </a:extLst>
          </p:cNvPr>
          <p:cNvPicPr>
            <a:picLocks noChangeAspect="1"/>
          </p:cNvPicPr>
          <p:nvPr/>
        </p:nvPicPr>
        <p:blipFill>
          <a:blip r:embed="rId3"/>
          <a:stretch>
            <a:fillRect/>
          </a:stretch>
        </p:blipFill>
        <p:spPr>
          <a:xfrm>
            <a:off x="264676" y="1469614"/>
            <a:ext cx="2440342" cy="2154178"/>
          </a:xfrm>
          <a:prstGeom prst="rect">
            <a:avLst/>
          </a:prstGeom>
        </p:spPr>
      </p:pic>
      <p:pic>
        <p:nvPicPr>
          <p:cNvPr id="2" name="Image 1" descr="Une image contenant diagramme, capture d’écran, cercle, conception&#10;&#10;Description générée automatiquement">
            <a:extLst>
              <a:ext uri="{FF2B5EF4-FFF2-40B4-BE49-F238E27FC236}">
                <a16:creationId xmlns:a16="http://schemas.microsoft.com/office/drawing/2014/main" id="{28927950-FACD-3828-0CC1-2F61ED7B379C}"/>
              </a:ext>
            </a:extLst>
          </p:cNvPr>
          <p:cNvPicPr>
            <a:picLocks noChangeAspect="1"/>
          </p:cNvPicPr>
          <p:nvPr/>
        </p:nvPicPr>
        <p:blipFill>
          <a:blip r:embed="rId4"/>
          <a:stretch>
            <a:fillRect/>
          </a:stretch>
        </p:blipFill>
        <p:spPr>
          <a:xfrm>
            <a:off x="5577189" y="1482312"/>
            <a:ext cx="2440342" cy="2178876"/>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873FC3B8-DD8D-6CAE-5A62-56F3509BB62D}"/>
              </a:ext>
            </a:extLst>
          </p:cNvPr>
          <p:cNvPicPr>
            <a:picLocks noChangeAspect="1"/>
          </p:cNvPicPr>
          <p:nvPr/>
        </p:nvPicPr>
        <p:blipFill>
          <a:blip r:embed="rId5"/>
          <a:stretch>
            <a:fillRect/>
          </a:stretch>
        </p:blipFill>
        <p:spPr>
          <a:xfrm>
            <a:off x="3090365" y="1746930"/>
            <a:ext cx="1993900" cy="996950"/>
          </a:xfrm>
          <a:prstGeom prst="rect">
            <a:avLst/>
          </a:prstGeom>
        </p:spPr>
      </p:pic>
      <p:pic>
        <p:nvPicPr>
          <p:cNvPr id="4" name="Image 3" descr="Une image contenant Police, capture d’écran, texte, conception&#10;&#10;Description générée automatiquement">
            <a:extLst>
              <a:ext uri="{FF2B5EF4-FFF2-40B4-BE49-F238E27FC236}">
                <a16:creationId xmlns:a16="http://schemas.microsoft.com/office/drawing/2014/main" id="{A4D53187-85BE-DBBF-7230-84BD2E801237}"/>
              </a:ext>
            </a:extLst>
          </p:cNvPr>
          <p:cNvPicPr>
            <a:picLocks noChangeAspect="1"/>
          </p:cNvPicPr>
          <p:nvPr/>
        </p:nvPicPr>
        <p:blipFill>
          <a:blip r:embed="rId6"/>
          <a:stretch>
            <a:fillRect/>
          </a:stretch>
        </p:blipFill>
        <p:spPr>
          <a:xfrm>
            <a:off x="7812482" y="2245405"/>
            <a:ext cx="799709" cy="602597"/>
          </a:xfrm>
          <a:prstGeom prst="rect">
            <a:avLst/>
          </a:prstGeom>
        </p:spPr>
      </p:pic>
    </p:spTree>
    <p:extLst>
      <p:ext uri="{BB962C8B-B14F-4D97-AF65-F5344CB8AC3E}">
        <p14:creationId xmlns:p14="http://schemas.microsoft.com/office/powerpoint/2010/main" val="4183107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3" name="Titre 2">
            <a:extLst>
              <a:ext uri="{FF2B5EF4-FFF2-40B4-BE49-F238E27FC236}">
                <a16:creationId xmlns:a16="http://schemas.microsoft.com/office/drawing/2014/main" id="{25BA0418-F431-DE22-DA52-30A24580F69B}"/>
              </a:ext>
            </a:extLst>
          </p:cNvPr>
          <p:cNvSpPr>
            <a:spLocks noGrp="1"/>
          </p:cNvSpPr>
          <p:nvPr>
            <p:ph type="title"/>
          </p:nvPr>
        </p:nvSpPr>
        <p:spPr>
          <a:xfrm>
            <a:off x="603681" y="158675"/>
            <a:ext cx="7704000" cy="572700"/>
          </a:xfrm>
        </p:spPr>
        <p:txBody>
          <a:bodyPr/>
          <a:lstStyle/>
          <a:p>
            <a:r>
              <a:rPr lang="fr-FR" sz="2200" dirty="0">
                <a:solidFill>
                  <a:schemeClr val="bg2">
                    <a:lumMod val="25000"/>
                  </a:schemeClr>
                </a:solidFill>
              </a:rPr>
              <a:t>Clustering hiérarchique </a:t>
            </a:r>
          </a:p>
        </p:txBody>
      </p:sp>
      <p:pic>
        <p:nvPicPr>
          <p:cNvPr id="8" name="Image 7">
            <a:extLst>
              <a:ext uri="{FF2B5EF4-FFF2-40B4-BE49-F238E27FC236}">
                <a16:creationId xmlns:a16="http://schemas.microsoft.com/office/drawing/2014/main" id="{8E2EA4F3-963C-5239-B14E-DAB9593F2CFB}"/>
              </a:ext>
            </a:extLst>
          </p:cNvPr>
          <p:cNvPicPr>
            <a:picLocks noChangeAspect="1"/>
          </p:cNvPicPr>
          <p:nvPr/>
        </p:nvPicPr>
        <p:blipFill>
          <a:blip r:embed="rId3"/>
          <a:stretch>
            <a:fillRect/>
          </a:stretch>
        </p:blipFill>
        <p:spPr>
          <a:xfrm>
            <a:off x="799597" y="878186"/>
            <a:ext cx="2978598" cy="3107728"/>
          </a:xfrm>
          <a:prstGeom prst="rect">
            <a:avLst/>
          </a:prstGeom>
        </p:spPr>
      </p:pic>
      <p:sp>
        <p:nvSpPr>
          <p:cNvPr id="9" name="ZoneTexte 8">
            <a:extLst>
              <a:ext uri="{FF2B5EF4-FFF2-40B4-BE49-F238E27FC236}">
                <a16:creationId xmlns:a16="http://schemas.microsoft.com/office/drawing/2014/main" id="{B047380B-4729-7068-D497-0768218310BF}"/>
              </a:ext>
            </a:extLst>
          </p:cNvPr>
          <p:cNvSpPr txBox="1"/>
          <p:nvPr/>
        </p:nvSpPr>
        <p:spPr>
          <a:xfrm>
            <a:off x="4020618" y="971312"/>
            <a:ext cx="3648547" cy="1600438"/>
          </a:xfrm>
          <a:prstGeom prst="rect">
            <a:avLst/>
          </a:prstGeom>
          <a:noFill/>
        </p:spPr>
        <p:txBody>
          <a:bodyPr wrap="square" rtlCol="0">
            <a:spAutoFit/>
          </a:bodyPr>
          <a:lstStyle/>
          <a:p>
            <a:pPr algn="l"/>
            <a:r>
              <a:rPr lang="fr-FR" sz="1200" dirty="0">
                <a:solidFill>
                  <a:schemeClr val="bg2">
                    <a:lumMod val="25000"/>
                  </a:schemeClr>
                </a:solidFill>
                <a:effectLst/>
                <a:latin typeface="Optima" panose="02000503060000020004" pitchFamily="2" charset="0"/>
              </a:rPr>
              <a:t>Bien que le clustering hiérarchique agglomératif puisse fournir des informations précieuses sur la structure des données, les contraintes de performance en termes de temps d'exécution le rendent moins adapté à notre cas d'utilisation.</a:t>
            </a:r>
          </a:p>
          <a:p>
            <a:pPr algn="l"/>
            <a:r>
              <a:rPr lang="fr-FR" sz="1200" dirty="0">
                <a:solidFill>
                  <a:schemeClr val="bg2">
                    <a:lumMod val="25000"/>
                  </a:schemeClr>
                </a:solidFill>
                <a:effectLst/>
                <a:latin typeface="Optima" panose="02000503060000020004" pitchFamily="2" charset="0"/>
              </a:rPr>
              <a:t>Un échantillon de taille 40000 nécessite 81 minutes de traitement.</a:t>
            </a:r>
          </a:p>
          <a:p>
            <a:endParaRPr lang="fr-FR" dirty="0"/>
          </a:p>
        </p:txBody>
      </p:sp>
      <p:sp>
        <p:nvSpPr>
          <p:cNvPr id="2" name="ZoneTexte 1">
            <a:extLst>
              <a:ext uri="{FF2B5EF4-FFF2-40B4-BE49-F238E27FC236}">
                <a16:creationId xmlns:a16="http://schemas.microsoft.com/office/drawing/2014/main" id="{3DBAE450-97A2-5C28-4513-E54F1209184C}"/>
              </a:ext>
            </a:extLst>
          </p:cNvPr>
          <p:cNvSpPr txBox="1"/>
          <p:nvPr/>
        </p:nvSpPr>
        <p:spPr>
          <a:xfrm>
            <a:off x="804782" y="4132725"/>
            <a:ext cx="3302493" cy="461665"/>
          </a:xfrm>
          <a:prstGeom prst="rect">
            <a:avLst/>
          </a:prstGeom>
          <a:noFill/>
        </p:spPr>
        <p:txBody>
          <a:bodyPr wrap="square" rtlCol="0">
            <a:spAutoFit/>
          </a:bodyPr>
          <a:lstStyle/>
          <a:p>
            <a:r>
              <a:rPr lang="fr-FR" sz="1200" dirty="0">
                <a:solidFill>
                  <a:srgbClr val="002060"/>
                </a:solidFill>
                <a:effectLst/>
                <a:latin typeface="Optima" panose="02000503060000020004" pitchFamily="2" charset="0"/>
              </a:rPr>
              <a:t>Silhouette score: 0.45548131521334745 Davies-</a:t>
            </a:r>
            <a:r>
              <a:rPr lang="fr-FR" sz="1200" dirty="0" err="1">
                <a:solidFill>
                  <a:srgbClr val="002060"/>
                </a:solidFill>
                <a:effectLst/>
                <a:latin typeface="Optima" panose="02000503060000020004" pitchFamily="2" charset="0"/>
              </a:rPr>
              <a:t>Bouldin</a:t>
            </a:r>
            <a:r>
              <a:rPr lang="fr-FR" sz="1200" dirty="0">
                <a:solidFill>
                  <a:srgbClr val="002060"/>
                </a:solidFill>
                <a:effectLst/>
                <a:latin typeface="Optima" panose="02000503060000020004" pitchFamily="2" charset="0"/>
              </a:rPr>
              <a:t> index: 0.7793515560285316</a:t>
            </a:r>
            <a:endParaRPr lang="fr-FR" sz="1200" dirty="0">
              <a:solidFill>
                <a:srgbClr val="002060"/>
              </a:solidFill>
              <a:latin typeface="Optima" panose="02000503060000020004" pitchFamily="2" charset="0"/>
            </a:endParaRPr>
          </a:p>
        </p:txBody>
      </p:sp>
    </p:spTree>
    <p:extLst>
      <p:ext uri="{BB962C8B-B14F-4D97-AF65-F5344CB8AC3E}">
        <p14:creationId xmlns:p14="http://schemas.microsoft.com/office/powerpoint/2010/main" val="415280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3" name="Titre 2">
            <a:extLst>
              <a:ext uri="{FF2B5EF4-FFF2-40B4-BE49-F238E27FC236}">
                <a16:creationId xmlns:a16="http://schemas.microsoft.com/office/drawing/2014/main" id="{25BA0418-F431-DE22-DA52-30A24580F69B}"/>
              </a:ext>
            </a:extLst>
          </p:cNvPr>
          <p:cNvSpPr>
            <a:spLocks noGrp="1"/>
          </p:cNvSpPr>
          <p:nvPr>
            <p:ph type="title"/>
          </p:nvPr>
        </p:nvSpPr>
        <p:spPr>
          <a:xfrm>
            <a:off x="603681" y="158675"/>
            <a:ext cx="7704000" cy="572700"/>
          </a:xfrm>
        </p:spPr>
        <p:txBody>
          <a:bodyPr/>
          <a:lstStyle/>
          <a:p>
            <a:r>
              <a:rPr lang="fr-FR" sz="2200" dirty="0" err="1"/>
              <a:t>DB_Scan</a:t>
            </a:r>
            <a:endParaRPr lang="fr-FR" sz="2200" dirty="0"/>
          </a:p>
        </p:txBody>
      </p:sp>
      <p:pic>
        <p:nvPicPr>
          <p:cNvPr id="2" name="Image 1">
            <a:extLst>
              <a:ext uri="{FF2B5EF4-FFF2-40B4-BE49-F238E27FC236}">
                <a16:creationId xmlns:a16="http://schemas.microsoft.com/office/drawing/2014/main" id="{F68555F8-876F-0496-1A3D-E093FDD3A501}"/>
              </a:ext>
            </a:extLst>
          </p:cNvPr>
          <p:cNvPicPr>
            <a:picLocks noChangeAspect="1"/>
          </p:cNvPicPr>
          <p:nvPr/>
        </p:nvPicPr>
        <p:blipFill>
          <a:blip r:embed="rId3"/>
          <a:stretch>
            <a:fillRect/>
          </a:stretch>
        </p:blipFill>
        <p:spPr>
          <a:xfrm>
            <a:off x="825623" y="1648896"/>
            <a:ext cx="2893383" cy="2570842"/>
          </a:xfrm>
          <a:prstGeom prst="rect">
            <a:avLst/>
          </a:prstGeom>
        </p:spPr>
      </p:pic>
      <p:sp>
        <p:nvSpPr>
          <p:cNvPr id="4" name="ZoneTexte 3">
            <a:extLst>
              <a:ext uri="{FF2B5EF4-FFF2-40B4-BE49-F238E27FC236}">
                <a16:creationId xmlns:a16="http://schemas.microsoft.com/office/drawing/2014/main" id="{FB365202-5809-B6C7-D1BA-ABA839127CB8}"/>
              </a:ext>
            </a:extLst>
          </p:cNvPr>
          <p:cNvSpPr txBox="1"/>
          <p:nvPr/>
        </p:nvSpPr>
        <p:spPr>
          <a:xfrm>
            <a:off x="1127463" y="1371897"/>
            <a:ext cx="2814221" cy="276999"/>
          </a:xfrm>
          <a:prstGeom prst="rect">
            <a:avLst/>
          </a:prstGeom>
          <a:noFill/>
        </p:spPr>
        <p:txBody>
          <a:bodyPr wrap="square" rtlCol="0">
            <a:spAutoFit/>
          </a:bodyPr>
          <a:lstStyle/>
          <a:p>
            <a:r>
              <a:rPr lang="fr-FR" sz="1200" dirty="0">
                <a:latin typeface="Optima" panose="02000503060000020004" pitchFamily="2" charset="0"/>
              </a:rPr>
              <a:t>Déterminer la valeur de epsilon</a:t>
            </a:r>
          </a:p>
        </p:txBody>
      </p:sp>
      <p:pic>
        <p:nvPicPr>
          <p:cNvPr id="6" name="Image 5" descr="Une image contenant texte, logiciel, Logiciel multimédia, Icône d’ordinateur&#10;&#10;Description générée automatiquement">
            <a:extLst>
              <a:ext uri="{FF2B5EF4-FFF2-40B4-BE49-F238E27FC236}">
                <a16:creationId xmlns:a16="http://schemas.microsoft.com/office/drawing/2014/main" id="{11B88F3D-2ADB-DE18-924A-897A1E9A1CB6}"/>
              </a:ext>
            </a:extLst>
          </p:cNvPr>
          <p:cNvPicPr>
            <a:picLocks noChangeAspect="1"/>
          </p:cNvPicPr>
          <p:nvPr/>
        </p:nvPicPr>
        <p:blipFill rotWithShape="1">
          <a:blip r:embed="rId4"/>
          <a:srcRect l="24157" t="56836" r="48315" b="38047"/>
          <a:stretch/>
        </p:blipFill>
        <p:spPr>
          <a:xfrm>
            <a:off x="4199138" y="3529003"/>
            <a:ext cx="3668400" cy="426206"/>
          </a:xfrm>
          <a:prstGeom prst="rect">
            <a:avLst/>
          </a:prstGeom>
        </p:spPr>
      </p:pic>
      <p:sp>
        <p:nvSpPr>
          <p:cNvPr id="5" name="ZoneTexte 4">
            <a:extLst>
              <a:ext uri="{FF2B5EF4-FFF2-40B4-BE49-F238E27FC236}">
                <a16:creationId xmlns:a16="http://schemas.microsoft.com/office/drawing/2014/main" id="{D2B0F2FC-91E4-10C2-168F-93DF3FD5FD47}"/>
              </a:ext>
            </a:extLst>
          </p:cNvPr>
          <p:cNvSpPr txBox="1"/>
          <p:nvPr/>
        </p:nvSpPr>
        <p:spPr>
          <a:xfrm>
            <a:off x="825623" y="790113"/>
            <a:ext cx="7368466" cy="646331"/>
          </a:xfrm>
          <a:prstGeom prst="rect">
            <a:avLst/>
          </a:prstGeom>
          <a:noFill/>
        </p:spPr>
        <p:txBody>
          <a:bodyPr wrap="square" rtlCol="0">
            <a:spAutoFit/>
          </a:bodyPr>
          <a:lstStyle/>
          <a:p>
            <a:r>
              <a:rPr lang="fr-FR" sz="1200" dirty="0">
                <a:solidFill>
                  <a:srgbClr val="0D0D0D"/>
                </a:solidFill>
                <a:effectLst/>
                <a:latin typeface="Optima" panose="02000503060000020004" pitchFamily="2" charset="0"/>
              </a:rPr>
              <a:t>Un algorithme de clustering basé sur la densité, permettant d'identifier des clusters dans des ensembles de données présentant des formes complexes, tout en ayant la capacité de détecter des points isolés considérés comme du bruit.</a:t>
            </a:r>
            <a:endParaRPr lang="fr-FR" sz="1200" dirty="0">
              <a:solidFill>
                <a:srgbClr val="002060"/>
              </a:solidFill>
              <a:latin typeface="Optima" panose="02000503060000020004" pitchFamily="2" charset="0"/>
            </a:endParaRPr>
          </a:p>
        </p:txBody>
      </p:sp>
      <p:sp>
        <p:nvSpPr>
          <p:cNvPr id="8" name="ZoneTexte 7">
            <a:extLst>
              <a:ext uri="{FF2B5EF4-FFF2-40B4-BE49-F238E27FC236}">
                <a16:creationId xmlns:a16="http://schemas.microsoft.com/office/drawing/2014/main" id="{BE9858E3-251B-4167-F8ED-914682E740C9}"/>
              </a:ext>
            </a:extLst>
          </p:cNvPr>
          <p:cNvSpPr txBox="1"/>
          <p:nvPr/>
        </p:nvSpPr>
        <p:spPr>
          <a:xfrm>
            <a:off x="4199138" y="1696723"/>
            <a:ext cx="3622090" cy="1600438"/>
          </a:xfrm>
          <a:prstGeom prst="rect">
            <a:avLst/>
          </a:prstGeom>
          <a:noFill/>
        </p:spPr>
        <p:txBody>
          <a:bodyPr wrap="square" rtlCol="0">
            <a:spAutoFit/>
          </a:bodyPr>
          <a:lstStyle/>
          <a:p>
            <a:r>
              <a:rPr lang="fr-FR" dirty="0">
                <a:solidFill>
                  <a:srgbClr val="002060"/>
                </a:solidFill>
                <a:latin typeface="Optima" panose="02000503060000020004" pitchFamily="2" charset="0"/>
              </a:rPr>
              <a:t>Paramètres importants: </a:t>
            </a:r>
          </a:p>
          <a:p>
            <a:r>
              <a:rPr lang="fr-FR" u="sng" dirty="0">
                <a:solidFill>
                  <a:srgbClr val="002060"/>
                </a:solidFill>
                <a:latin typeface="Optima" panose="02000503060000020004" pitchFamily="2" charset="0"/>
              </a:rPr>
              <a:t>Epsilon</a:t>
            </a:r>
            <a:r>
              <a:rPr lang="fr-FR" dirty="0">
                <a:solidFill>
                  <a:srgbClr val="002060"/>
                </a:solidFill>
                <a:latin typeface="Optima" panose="02000503060000020004" pitchFamily="2" charset="0"/>
              </a:rPr>
              <a:t>: distance max entre deux points pour qu’ils soient considérés comme voisins.</a:t>
            </a:r>
          </a:p>
          <a:p>
            <a:endParaRPr lang="fr-FR" dirty="0">
              <a:solidFill>
                <a:srgbClr val="002060"/>
              </a:solidFill>
              <a:latin typeface="Optima" panose="02000503060000020004" pitchFamily="2" charset="0"/>
            </a:endParaRPr>
          </a:p>
          <a:p>
            <a:r>
              <a:rPr lang="fr-FR" u="sng" dirty="0" err="1">
                <a:solidFill>
                  <a:srgbClr val="002060"/>
                </a:solidFill>
                <a:latin typeface="Optima" panose="02000503060000020004" pitchFamily="2" charset="0"/>
              </a:rPr>
              <a:t>Min_samples</a:t>
            </a:r>
            <a:r>
              <a:rPr lang="fr-FR" dirty="0">
                <a:solidFill>
                  <a:srgbClr val="002060"/>
                </a:solidFill>
                <a:latin typeface="Optima" panose="02000503060000020004" pitchFamily="2" charset="0"/>
              </a:rPr>
              <a:t>: Nombre minimum de points dans le voisinage d’un point pour qu’il soit considéré comme un point noyau.</a:t>
            </a:r>
          </a:p>
        </p:txBody>
      </p:sp>
    </p:spTree>
    <p:extLst>
      <p:ext uri="{BB962C8B-B14F-4D97-AF65-F5344CB8AC3E}">
        <p14:creationId xmlns:p14="http://schemas.microsoft.com/office/powerpoint/2010/main" val="319166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Sommaire</a:t>
            </a:r>
            <a:endParaRPr dirty="0"/>
          </a:p>
        </p:txBody>
      </p:sp>
      <p:sp>
        <p:nvSpPr>
          <p:cNvPr id="388" name="Google Shape;388;p38"/>
          <p:cNvSpPr txBox="1">
            <a:spLocks noGrp="1"/>
          </p:cNvSpPr>
          <p:nvPr>
            <p:ph type="title" idx="7"/>
          </p:nvPr>
        </p:nvSpPr>
        <p:spPr>
          <a:xfrm>
            <a:off x="150540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389" name="Google Shape;389;p38"/>
          <p:cNvSpPr txBox="1">
            <a:spLocks noGrp="1"/>
          </p:cNvSpPr>
          <p:nvPr>
            <p:ph type="title" idx="8"/>
          </p:nvPr>
        </p:nvSpPr>
        <p:spPr>
          <a:xfrm>
            <a:off x="150540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390" name="Google Shape;390;p38"/>
          <p:cNvSpPr txBox="1">
            <a:spLocks noGrp="1"/>
          </p:cNvSpPr>
          <p:nvPr>
            <p:ph type="title" idx="9"/>
          </p:nvPr>
        </p:nvSpPr>
        <p:spPr>
          <a:xfrm>
            <a:off x="4204671"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391" name="Google Shape;391;p38"/>
          <p:cNvSpPr txBox="1">
            <a:spLocks noGrp="1"/>
          </p:cNvSpPr>
          <p:nvPr>
            <p:ph type="title" idx="13"/>
          </p:nvPr>
        </p:nvSpPr>
        <p:spPr>
          <a:xfrm>
            <a:off x="4204671"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392" name="Google Shape;392;p38"/>
          <p:cNvSpPr txBox="1">
            <a:spLocks noGrp="1"/>
          </p:cNvSpPr>
          <p:nvPr>
            <p:ph type="title" idx="14"/>
          </p:nvPr>
        </p:nvSpPr>
        <p:spPr>
          <a:xfrm>
            <a:off x="690395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393" name="Google Shape;393;p38"/>
          <p:cNvSpPr txBox="1">
            <a:spLocks noGrp="1"/>
          </p:cNvSpPr>
          <p:nvPr>
            <p:ph type="title" idx="15"/>
          </p:nvPr>
        </p:nvSpPr>
        <p:spPr>
          <a:xfrm>
            <a:off x="690395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
        <p:nvSpPr>
          <p:cNvPr id="394" name="Google Shape;394;p38"/>
          <p:cNvSpPr txBox="1">
            <a:spLocks noGrp="1"/>
          </p:cNvSpPr>
          <p:nvPr>
            <p:ph type="subTitle" idx="16"/>
          </p:nvPr>
        </p:nvSpPr>
        <p:spPr>
          <a:xfrm>
            <a:off x="720000" y="1816881"/>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Introduction</a:t>
            </a:r>
            <a:endParaRPr sz="2000" dirty="0"/>
          </a:p>
        </p:txBody>
      </p:sp>
      <p:sp>
        <p:nvSpPr>
          <p:cNvPr id="395" name="Google Shape;395;p38"/>
          <p:cNvSpPr txBox="1">
            <a:spLocks noGrp="1"/>
          </p:cNvSpPr>
          <p:nvPr>
            <p:ph type="subTitle" idx="17"/>
          </p:nvPr>
        </p:nvSpPr>
        <p:spPr>
          <a:xfrm>
            <a:off x="3419271" y="2227173"/>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Exploration et </a:t>
            </a:r>
            <a:r>
              <a:rPr lang="en" sz="2000" dirty="0" err="1"/>
              <a:t>analyse</a:t>
            </a:r>
            <a:r>
              <a:rPr lang="en" sz="2000" dirty="0"/>
              <a:t> </a:t>
            </a:r>
            <a:endParaRPr sz="2000" dirty="0"/>
          </a:p>
        </p:txBody>
      </p:sp>
      <p:sp>
        <p:nvSpPr>
          <p:cNvPr id="396" name="Google Shape;396;p38"/>
          <p:cNvSpPr txBox="1">
            <a:spLocks noGrp="1"/>
          </p:cNvSpPr>
          <p:nvPr>
            <p:ph type="subTitle" idx="18"/>
          </p:nvPr>
        </p:nvSpPr>
        <p:spPr>
          <a:xfrm>
            <a:off x="6118500" y="2201377"/>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2000" dirty="0"/>
              <a:t>F</a:t>
            </a:r>
            <a:r>
              <a:rPr lang="en" sz="2000" dirty="0" err="1"/>
              <a:t>eature</a:t>
            </a:r>
            <a:r>
              <a:rPr lang="en" sz="2000" dirty="0"/>
              <a:t> engineering</a:t>
            </a:r>
            <a:endParaRPr sz="2000" dirty="0"/>
          </a:p>
        </p:txBody>
      </p:sp>
      <p:sp>
        <p:nvSpPr>
          <p:cNvPr id="397" name="Google Shape;397;p38"/>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Segmentation</a:t>
            </a:r>
            <a:endParaRPr sz="2000" dirty="0"/>
          </a:p>
        </p:txBody>
      </p:sp>
      <p:sp>
        <p:nvSpPr>
          <p:cNvPr id="398" name="Google Shape;398;p38"/>
          <p:cNvSpPr txBox="1">
            <a:spLocks noGrp="1"/>
          </p:cNvSpPr>
          <p:nvPr>
            <p:ph type="subTitle" idx="20"/>
          </p:nvPr>
        </p:nvSpPr>
        <p:spPr>
          <a:xfrm>
            <a:off x="3419271" y="395562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2000" dirty="0"/>
              <a:t>M</a:t>
            </a:r>
            <a:r>
              <a:rPr lang="en" sz="2000" dirty="0" err="1"/>
              <a:t>aintenance</a:t>
            </a:r>
            <a:r>
              <a:rPr lang="en" sz="2000" dirty="0"/>
              <a:t> du </a:t>
            </a:r>
            <a:r>
              <a:rPr lang="en" sz="2000" dirty="0" err="1"/>
              <a:t>modèle</a:t>
            </a:r>
            <a:endParaRPr sz="2000" dirty="0"/>
          </a:p>
        </p:txBody>
      </p:sp>
      <p:sp>
        <p:nvSpPr>
          <p:cNvPr id="399" name="Google Shape;399;p38"/>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Conclusion</a:t>
            </a:r>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3" name="Titre 2">
            <a:extLst>
              <a:ext uri="{FF2B5EF4-FFF2-40B4-BE49-F238E27FC236}">
                <a16:creationId xmlns:a16="http://schemas.microsoft.com/office/drawing/2014/main" id="{25BA0418-F431-DE22-DA52-30A24580F69B}"/>
              </a:ext>
            </a:extLst>
          </p:cNvPr>
          <p:cNvSpPr>
            <a:spLocks noGrp="1"/>
          </p:cNvSpPr>
          <p:nvPr>
            <p:ph type="title"/>
          </p:nvPr>
        </p:nvSpPr>
        <p:spPr>
          <a:xfrm>
            <a:off x="603681" y="158675"/>
            <a:ext cx="7704000" cy="572700"/>
          </a:xfrm>
        </p:spPr>
        <p:txBody>
          <a:bodyPr/>
          <a:lstStyle/>
          <a:p>
            <a:r>
              <a:rPr lang="fr-FR" sz="2200" dirty="0" err="1"/>
              <a:t>DB_Scan</a:t>
            </a:r>
            <a:r>
              <a:rPr lang="fr-FR" sz="2200" dirty="0"/>
              <a:t> sur les données RFM</a:t>
            </a:r>
          </a:p>
        </p:txBody>
      </p:sp>
      <p:pic>
        <p:nvPicPr>
          <p:cNvPr id="7" name="Image 6">
            <a:extLst>
              <a:ext uri="{FF2B5EF4-FFF2-40B4-BE49-F238E27FC236}">
                <a16:creationId xmlns:a16="http://schemas.microsoft.com/office/drawing/2014/main" id="{8E255F53-1D84-D0BF-E8EE-0CD14368D031}"/>
              </a:ext>
            </a:extLst>
          </p:cNvPr>
          <p:cNvPicPr>
            <a:picLocks noChangeAspect="1"/>
          </p:cNvPicPr>
          <p:nvPr/>
        </p:nvPicPr>
        <p:blipFill>
          <a:blip r:embed="rId3"/>
          <a:stretch>
            <a:fillRect/>
          </a:stretch>
        </p:blipFill>
        <p:spPr>
          <a:xfrm>
            <a:off x="1033215" y="905183"/>
            <a:ext cx="3036659" cy="2680569"/>
          </a:xfrm>
          <a:prstGeom prst="rect">
            <a:avLst/>
          </a:prstGeom>
        </p:spPr>
      </p:pic>
      <p:pic>
        <p:nvPicPr>
          <p:cNvPr id="9" name="Image 8" descr="Une image contenant texte, logiciel, Logiciel multimédia, Icône d’ordinateur&#10;&#10;Description générée automatiquement">
            <a:extLst>
              <a:ext uri="{FF2B5EF4-FFF2-40B4-BE49-F238E27FC236}">
                <a16:creationId xmlns:a16="http://schemas.microsoft.com/office/drawing/2014/main" id="{F2B20FC1-11BE-694B-6043-7EFCAACF79C0}"/>
              </a:ext>
            </a:extLst>
          </p:cNvPr>
          <p:cNvPicPr>
            <a:picLocks noChangeAspect="1"/>
          </p:cNvPicPr>
          <p:nvPr/>
        </p:nvPicPr>
        <p:blipFill rotWithShape="1">
          <a:blip r:embed="rId4"/>
          <a:srcRect l="26966" t="41989" r="45508" b="31372"/>
          <a:stretch/>
        </p:blipFill>
        <p:spPr>
          <a:xfrm>
            <a:off x="4572000" y="1058016"/>
            <a:ext cx="3538784" cy="2140358"/>
          </a:xfrm>
          <a:prstGeom prst="rect">
            <a:avLst/>
          </a:prstGeom>
        </p:spPr>
      </p:pic>
      <p:sp>
        <p:nvSpPr>
          <p:cNvPr id="10" name="ZoneTexte 9">
            <a:extLst>
              <a:ext uri="{FF2B5EF4-FFF2-40B4-BE49-F238E27FC236}">
                <a16:creationId xmlns:a16="http://schemas.microsoft.com/office/drawing/2014/main" id="{EE4BC8DC-4DB2-62BC-0654-3CB9A98EB601}"/>
              </a:ext>
            </a:extLst>
          </p:cNvPr>
          <p:cNvSpPr txBox="1"/>
          <p:nvPr/>
        </p:nvSpPr>
        <p:spPr>
          <a:xfrm>
            <a:off x="1225117" y="3759561"/>
            <a:ext cx="7082563" cy="1092607"/>
          </a:xfrm>
          <a:prstGeom prst="rect">
            <a:avLst/>
          </a:prstGeom>
          <a:noFill/>
        </p:spPr>
        <p:txBody>
          <a:bodyPr wrap="square" rtlCol="0">
            <a:spAutoFit/>
          </a:bodyPr>
          <a:lstStyle/>
          <a:p>
            <a:r>
              <a:rPr lang="fr-FR" sz="1300" dirty="0">
                <a:solidFill>
                  <a:schemeClr val="bg2">
                    <a:lumMod val="25000"/>
                  </a:schemeClr>
                </a:solidFill>
                <a:effectLst/>
                <a:latin typeface="Optima" panose="02000503060000020004" pitchFamily="2" charset="0"/>
              </a:rPr>
              <a:t>Après avoir évalué les performances de l'algorithme DBSCAN, nous avons décidé de ne pas l'utiliser pour notre cas. Les principales raisons sont sa lenteur, qui rend son utilisation inefficace sur notre ensemble de données, et le fait que les clusters formés par DBSCAN sont beaucoup moins précis que ceux obtenus avec l'algorithme </a:t>
            </a:r>
            <a:r>
              <a:rPr lang="fr-FR" sz="1300" dirty="0" err="1">
                <a:solidFill>
                  <a:schemeClr val="bg2">
                    <a:lumMod val="25000"/>
                  </a:schemeClr>
                </a:solidFill>
                <a:effectLst/>
                <a:latin typeface="Optima" panose="02000503060000020004" pitchFamily="2" charset="0"/>
              </a:rPr>
              <a:t>KMeans</a:t>
            </a:r>
            <a:r>
              <a:rPr lang="fr-FR" sz="1300" dirty="0">
                <a:solidFill>
                  <a:schemeClr val="bg2">
                    <a:lumMod val="25000"/>
                  </a:schemeClr>
                </a:solidFill>
                <a:effectLst/>
                <a:latin typeface="Optima" panose="02000503060000020004" pitchFamily="2" charset="0"/>
              </a:rPr>
              <a:t>. De plus, le score de silhouette est très bas (&lt; 0) et le coefficient Davies-</a:t>
            </a:r>
            <a:r>
              <a:rPr lang="fr-FR" sz="1300" dirty="0" err="1">
                <a:solidFill>
                  <a:schemeClr val="bg2">
                    <a:lumMod val="25000"/>
                  </a:schemeClr>
                </a:solidFill>
                <a:effectLst/>
                <a:latin typeface="Optima" panose="02000503060000020004" pitchFamily="2" charset="0"/>
              </a:rPr>
              <a:t>Bouldin</a:t>
            </a:r>
            <a:r>
              <a:rPr lang="fr-FR" sz="1300" dirty="0">
                <a:solidFill>
                  <a:schemeClr val="bg2">
                    <a:lumMod val="25000"/>
                  </a:schemeClr>
                </a:solidFill>
                <a:effectLst/>
                <a:latin typeface="Optima" panose="02000503060000020004" pitchFamily="2" charset="0"/>
              </a:rPr>
              <a:t> est très élevé.</a:t>
            </a:r>
            <a:endParaRPr lang="fr-FR" sz="1300" dirty="0">
              <a:solidFill>
                <a:schemeClr val="bg2">
                  <a:lumMod val="25000"/>
                </a:schemeClr>
              </a:solidFill>
              <a:latin typeface="Optima" panose="02000503060000020004" pitchFamily="2" charset="0"/>
            </a:endParaRPr>
          </a:p>
        </p:txBody>
      </p:sp>
    </p:spTree>
    <p:extLst>
      <p:ext uri="{BB962C8B-B14F-4D97-AF65-F5344CB8AC3E}">
        <p14:creationId xmlns:p14="http://schemas.microsoft.com/office/powerpoint/2010/main" val="2195508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4"/>
          <p:cNvSpPr txBox="1">
            <a:spLocks noGrp="1"/>
          </p:cNvSpPr>
          <p:nvPr>
            <p:ph type="title"/>
          </p:nvPr>
        </p:nvSpPr>
        <p:spPr>
          <a:xfrm>
            <a:off x="693879" y="191719"/>
            <a:ext cx="7704000" cy="440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bg2">
                    <a:lumMod val="25000"/>
                  </a:schemeClr>
                </a:solidFill>
              </a:rPr>
              <a:t>Exploration de scenarios avec K-means</a:t>
            </a:r>
            <a:endParaRPr sz="2000" dirty="0">
              <a:solidFill>
                <a:schemeClr val="bg2">
                  <a:lumMod val="25000"/>
                </a:schemeClr>
              </a:solidFill>
            </a:endParaRPr>
          </a:p>
        </p:txBody>
      </p:sp>
      <p:graphicFrame>
        <p:nvGraphicFramePr>
          <p:cNvPr id="2" name="Tableau 3">
            <a:extLst>
              <a:ext uri="{FF2B5EF4-FFF2-40B4-BE49-F238E27FC236}">
                <a16:creationId xmlns:a16="http://schemas.microsoft.com/office/drawing/2014/main" id="{60622BDD-245F-3BFC-A1E7-24EEF4796E1C}"/>
              </a:ext>
            </a:extLst>
          </p:cNvPr>
          <p:cNvGraphicFramePr>
            <a:graphicFrameLocks noGrp="1"/>
          </p:cNvGraphicFramePr>
          <p:nvPr>
            <p:extLst>
              <p:ext uri="{D42A27DB-BD31-4B8C-83A1-F6EECF244321}">
                <p14:modId xmlns:p14="http://schemas.microsoft.com/office/powerpoint/2010/main" val="2744083025"/>
              </p:ext>
            </p:extLst>
          </p:nvPr>
        </p:nvGraphicFramePr>
        <p:xfrm>
          <a:off x="818611" y="1605193"/>
          <a:ext cx="7704000" cy="2519680"/>
        </p:xfrm>
        <a:graphic>
          <a:graphicData uri="http://schemas.openxmlformats.org/drawingml/2006/table">
            <a:tbl>
              <a:tblPr firstRow="1" bandRow="1">
                <a:tableStyleId>{B7FC2906-974E-4CE8-8B5D-B042450F5591}</a:tableStyleId>
              </a:tblPr>
              <a:tblGrid>
                <a:gridCol w="1540800">
                  <a:extLst>
                    <a:ext uri="{9D8B030D-6E8A-4147-A177-3AD203B41FA5}">
                      <a16:colId xmlns:a16="http://schemas.microsoft.com/office/drawing/2014/main" val="2812323811"/>
                    </a:ext>
                  </a:extLst>
                </a:gridCol>
                <a:gridCol w="850096">
                  <a:extLst>
                    <a:ext uri="{9D8B030D-6E8A-4147-A177-3AD203B41FA5}">
                      <a16:colId xmlns:a16="http://schemas.microsoft.com/office/drawing/2014/main" val="1507772317"/>
                    </a:ext>
                  </a:extLst>
                </a:gridCol>
                <a:gridCol w="2231504">
                  <a:extLst>
                    <a:ext uri="{9D8B030D-6E8A-4147-A177-3AD203B41FA5}">
                      <a16:colId xmlns:a16="http://schemas.microsoft.com/office/drawing/2014/main" val="4256218836"/>
                    </a:ext>
                  </a:extLst>
                </a:gridCol>
                <a:gridCol w="1540800">
                  <a:extLst>
                    <a:ext uri="{9D8B030D-6E8A-4147-A177-3AD203B41FA5}">
                      <a16:colId xmlns:a16="http://schemas.microsoft.com/office/drawing/2014/main" val="1226061313"/>
                    </a:ext>
                  </a:extLst>
                </a:gridCol>
                <a:gridCol w="1540800">
                  <a:extLst>
                    <a:ext uri="{9D8B030D-6E8A-4147-A177-3AD203B41FA5}">
                      <a16:colId xmlns:a16="http://schemas.microsoft.com/office/drawing/2014/main" val="1918129180"/>
                    </a:ext>
                  </a:extLst>
                </a:gridCol>
              </a:tblGrid>
              <a:tr h="370840">
                <a:tc>
                  <a:txBody>
                    <a:bodyPr/>
                    <a:lstStyle/>
                    <a:p>
                      <a:r>
                        <a:rPr lang="fr-FR" b="0" i="0" dirty="0">
                          <a:latin typeface="Optima" panose="02000503060000020004" pitchFamily="2" charset="0"/>
                        </a:rPr>
                        <a:t>Variables</a:t>
                      </a:r>
                    </a:p>
                  </a:txBody>
                  <a:tcPr/>
                </a:tc>
                <a:tc>
                  <a:txBody>
                    <a:bodyPr/>
                    <a:lstStyle/>
                    <a:p>
                      <a:r>
                        <a:rPr lang="fr-FR" b="0" i="0" dirty="0">
                          <a:latin typeface="Optima" panose="02000503060000020004" pitchFamily="2" charset="0"/>
                        </a:rPr>
                        <a:t>Nbr k</a:t>
                      </a:r>
                    </a:p>
                  </a:txBody>
                  <a:tcPr/>
                </a:tc>
                <a:tc>
                  <a:txBody>
                    <a:bodyPr/>
                    <a:lstStyle/>
                    <a:p>
                      <a:r>
                        <a:rPr lang="fr-FR" b="0" i="0" dirty="0">
                          <a:latin typeface="Optima" panose="02000503060000020004" pitchFamily="2" charset="0"/>
                        </a:rPr>
                        <a:t>Score silhouette</a:t>
                      </a:r>
                    </a:p>
                  </a:txBody>
                  <a:tcPr/>
                </a:tc>
                <a:tc>
                  <a:txBody>
                    <a:bodyPr/>
                    <a:lstStyle/>
                    <a:p>
                      <a:r>
                        <a:rPr lang="fr-FR" b="0" i="0" dirty="0">
                          <a:latin typeface="Optima" panose="02000503060000020004" pitchFamily="2" charset="0"/>
                        </a:rPr>
                        <a:t>Coefficient Davies-</a:t>
                      </a:r>
                      <a:r>
                        <a:rPr lang="fr-FR" b="0" i="0" dirty="0" err="1">
                          <a:latin typeface="Optima" panose="02000503060000020004" pitchFamily="2" charset="0"/>
                        </a:rPr>
                        <a:t>Bouldin</a:t>
                      </a:r>
                      <a:endParaRPr lang="fr-FR" b="0" i="0" dirty="0">
                        <a:latin typeface="Optima" panose="02000503060000020004" pitchFamily="2" charset="0"/>
                      </a:endParaRPr>
                    </a:p>
                  </a:txBody>
                  <a:tcPr/>
                </a:tc>
                <a:tc>
                  <a:txBody>
                    <a:bodyPr/>
                    <a:lstStyle/>
                    <a:p>
                      <a:endParaRPr lang="fr-FR" dirty="0"/>
                    </a:p>
                  </a:txBody>
                  <a:tcPr/>
                </a:tc>
                <a:extLst>
                  <a:ext uri="{0D108BD9-81ED-4DB2-BD59-A6C34878D82A}">
                    <a16:rowId xmlns:a16="http://schemas.microsoft.com/office/drawing/2014/main" val="1346064798"/>
                  </a:ext>
                </a:extLst>
              </a:tr>
              <a:tr h="370840">
                <a:tc>
                  <a:txBody>
                    <a:bodyPr/>
                    <a:lstStyle/>
                    <a:p>
                      <a:r>
                        <a:rPr lang="fr-FR" b="0" i="0" dirty="0">
                          <a:latin typeface="Optima" panose="02000503060000020004" pitchFamily="2" charset="0"/>
                        </a:rPr>
                        <a:t>RFM</a:t>
                      </a:r>
                    </a:p>
                  </a:txBody>
                  <a:tcPr/>
                </a:tc>
                <a:tc>
                  <a:txBody>
                    <a:bodyPr/>
                    <a:lstStyle/>
                    <a:p>
                      <a:r>
                        <a:rPr lang="fr-FR" sz="1200" b="0" i="0" dirty="0">
                          <a:latin typeface="Optima" panose="02000503060000020004" pitchFamily="2" charset="0"/>
                        </a:rPr>
                        <a:t>4</a:t>
                      </a:r>
                    </a:p>
                  </a:txBody>
                  <a:tcPr/>
                </a:tc>
                <a:tc>
                  <a:txBody>
                    <a:bodyPr/>
                    <a:lstStyle/>
                    <a:p>
                      <a:r>
                        <a:rPr lang="fr-FR" sz="1200" b="0" i="0" dirty="0">
                          <a:solidFill>
                            <a:schemeClr val="tx2">
                              <a:lumMod val="25000"/>
                            </a:schemeClr>
                          </a:solidFill>
                          <a:effectLst/>
                          <a:latin typeface="Optima" panose="02000503060000020004" pitchFamily="2" charset="0"/>
                          <a:cs typeface="Angsana New" panose="02020603050405020304" pitchFamily="18" charset="-34"/>
                        </a:rPr>
                        <a:t> 0.2682</a:t>
                      </a:r>
                      <a:endParaRPr lang="fr-FR" sz="1200" b="0" i="0" dirty="0">
                        <a:latin typeface="Optima" panose="02000503060000020004" pitchFamily="2" charset="0"/>
                      </a:endParaRPr>
                    </a:p>
                  </a:txBody>
                  <a:tcPr/>
                </a:tc>
                <a:tc>
                  <a:txBody>
                    <a:bodyPr/>
                    <a:lstStyle/>
                    <a:p>
                      <a:r>
                        <a:rPr lang="fr-FR" sz="1200" b="0" i="0" dirty="0">
                          <a:solidFill>
                            <a:schemeClr val="tx2">
                              <a:lumMod val="25000"/>
                            </a:schemeClr>
                          </a:solidFill>
                          <a:effectLst/>
                          <a:latin typeface="Optima" panose="02000503060000020004" pitchFamily="2" charset="0"/>
                          <a:cs typeface="Angsana New" panose="02020603050405020304" pitchFamily="18" charset="-34"/>
                        </a:rPr>
                        <a:t>1.6081</a:t>
                      </a:r>
                      <a:endParaRPr lang="fr-FR" sz="1200" b="0" i="0" dirty="0">
                        <a:latin typeface="Optima" panose="02000503060000020004" pitchFamily="2" charset="0"/>
                      </a:endParaRPr>
                    </a:p>
                  </a:txBody>
                  <a:tcPr/>
                </a:tc>
                <a:tc>
                  <a:txBody>
                    <a:bodyPr/>
                    <a:lstStyle/>
                    <a:p>
                      <a:endParaRPr lang="fr-FR"/>
                    </a:p>
                  </a:txBody>
                  <a:tcPr/>
                </a:tc>
                <a:extLst>
                  <a:ext uri="{0D108BD9-81ED-4DB2-BD59-A6C34878D82A}">
                    <a16:rowId xmlns:a16="http://schemas.microsoft.com/office/drawing/2014/main" val="1765660660"/>
                  </a:ext>
                </a:extLst>
              </a:tr>
              <a:tr h="370840">
                <a:tc>
                  <a:txBody>
                    <a:bodyPr/>
                    <a:lstStyle/>
                    <a:p>
                      <a:r>
                        <a:rPr lang="fr-FR" b="0" i="0" dirty="0">
                          <a:latin typeface="Optima" panose="02000503060000020004" pitchFamily="2" charset="0"/>
                        </a:rPr>
                        <a:t>RFM </a:t>
                      </a:r>
                    </a:p>
                  </a:txBody>
                  <a:tcPr/>
                </a:tc>
                <a:tc>
                  <a:txBody>
                    <a:bodyPr/>
                    <a:lstStyle/>
                    <a:p>
                      <a:r>
                        <a:rPr lang="fr-FR" sz="1200" b="0" i="0" dirty="0">
                          <a:latin typeface="Optima" panose="02000503060000020004" pitchFamily="2" charset="0"/>
                        </a:rPr>
                        <a:t>5</a:t>
                      </a:r>
                    </a:p>
                  </a:txBody>
                  <a:tcPr/>
                </a:tc>
                <a:tc>
                  <a:txBody>
                    <a:bodyPr/>
                    <a:lstStyle/>
                    <a:p>
                      <a:r>
                        <a:rPr lang="fr-FR" sz="1200" b="0" i="0" u="none" strike="noStrike" cap="none" dirty="0">
                          <a:solidFill>
                            <a:srgbClr val="000000"/>
                          </a:solidFill>
                          <a:effectLst/>
                          <a:latin typeface="Optima" panose="02000503060000020004" pitchFamily="2" charset="0"/>
                          <a:ea typeface="Arial"/>
                          <a:cs typeface="Arial"/>
                          <a:sym typeface="Arial"/>
                        </a:rPr>
                        <a:t>0.2633</a:t>
                      </a:r>
                      <a:endParaRPr lang="fr-FR" sz="1200" b="0" i="0" dirty="0">
                        <a:latin typeface="Optima" panose="02000503060000020004" pitchFamily="2" charset="0"/>
                      </a:endParaRPr>
                    </a:p>
                  </a:txBody>
                  <a:tcPr/>
                </a:tc>
                <a:tc>
                  <a:txBody>
                    <a:bodyPr/>
                    <a:lstStyle/>
                    <a:p>
                      <a:r>
                        <a:rPr lang="fr-FR" sz="1200" b="0" i="0" u="none" strike="noStrike" cap="none" dirty="0">
                          <a:solidFill>
                            <a:srgbClr val="000000"/>
                          </a:solidFill>
                          <a:effectLst/>
                          <a:latin typeface="Optima" panose="02000503060000020004" pitchFamily="2" charset="0"/>
                          <a:ea typeface="Arial"/>
                          <a:cs typeface="Arial"/>
                          <a:sym typeface="Arial"/>
                        </a:rPr>
                        <a:t>4.7127</a:t>
                      </a:r>
                      <a:endParaRPr lang="fr-FR" sz="1200" b="0" i="0" dirty="0">
                        <a:latin typeface="Optima" panose="02000503060000020004" pitchFamily="2" charset="0"/>
                      </a:endParaRPr>
                    </a:p>
                  </a:txBody>
                  <a:tcPr/>
                </a:tc>
                <a:tc>
                  <a:txBody>
                    <a:bodyPr/>
                    <a:lstStyle/>
                    <a:p>
                      <a:endParaRPr lang="fr-FR"/>
                    </a:p>
                  </a:txBody>
                  <a:tcPr/>
                </a:tc>
                <a:extLst>
                  <a:ext uri="{0D108BD9-81ED-4DB2-BD59-A6C34878D82A}">
                    <a16:rowId xmlns:a16="http://schemas.microsoft.com/office/drawing/2014/main" val="4122942240"/>
                  </a:ext>
                </a:extLst>
              </a:tr>
              <a:tr h="370840">
                <a:tc>
                  <a:txBody>
                    <a:bodyPr/>
                    <a:lstStyle/>
                    <a:p>
                      <a:r>
                        <a:rPr lang="fr-FR" b="0" i="0" dirty="0">
                          <a:latin typeface="Optima" panose="02000503060000020004" pitchFamily="2" charset="0"/>
                        </a:rPr>
                        <a:t>RFM + Note</a:t>
                      </a:r>
                    </a:p>
                  </a:txBody>
                  <a:tcPr/>
                </a:tc>
                <a:tc>
                  <a:txBody>
                    <a:bodyPr/>
                    <a:lstStyle/>
                    <a:p>
                      <a:r>
                        <a:rPr lang="fr-FR" sz="1200" b="0" i="0" dirty="0">
                          <a:latin typeface="Optima" panose="02000503060000020004" pitchFamily="2" charset="0"/>
                        </a:rPr>
                        <a:t>4</a:t>
                      </a:r>
                    </a:p>
                  </a:txBody>
                  <a:tcPr/>
                </a:tc>
                <a:tc>
                  <a:txBody>
                    <a:bodyPr/>
                    <a:lstStyle/>
                    <a:p>
                      <a:r>
                        <a:rPr lang="fr-FR" sz="1200" b="0" i="0" u="none" strike="noStrike" cap="none" dirty="0">
                          <a:solidFill>
                            <a:srgbClr val="000000"/>
                          </a:solidFill>
                          <a:effectLst/>
                          <a:latin typeface="Optima" panose="02000503060000020004" pitchFamily="2" charset="0"/>
                          <a:ea typeface="Arial"/>
                          <a:cs typeface="Arial"/>
                          <a:sym typeface="Arial"/>
                        </a:rPr>
                        <a:t>0.1821</a:t>
                      </a:r>
                      <a:endParaRPr lang="fr-FR" sz="1200" b="0" i="0" dirty="0">
                        <a:latin typeface="Optima" panose="02000503060000020004" pitchFamily="2" charset="0"/>
                      </a:endParaRPr>
                    </a:p>
                  </a:txBody>
                  <a:tcPr/>
                </a:tc>
                <a:tc>
                  <a:txBody>
                    <a:bodyPr/>
                    <a:lstStyle/>
                    <a:p>
                      <a:r>
                        <a:rPr lang="fr-FR" sz="1200" b="0" i="0" u="none" strike="noStrike" cap="none" dirty="0">
                          <a:solidFill>
                            <a:srgbClr val="000000"/>
                          </a:solidFill>
                          <a:effectLst/>
                          <a:latin typeface="Optima" panose="02000503060000020004" pitchFamily="2" charset="0"/>
                          <a:ea typeface="Arial"/>
                          <a:cs typeface="Arial"/>
                          <a:sym typeface="Arial"/>
                        </a:rPr>
                        <a:t>1.7669</a:t>
                      </a:r>
                      <a:endParaRPr lang="fr-FR" sz="1200" b="0" i="0" dirty="0">
                        <a:latin typeface="Optima" panose="02000503060000020004" pitchFamily="2" charset="0"/>
                      </a:endParaRPr>
                    </a:p>
                  </a:txBody>
                  <a:tcPr/>
                </a:tc>
                <a:tc>
                  <a:txBody>
                    <a:bodyPr/>
                    <a:lstStyle/>
                    <a:p>
                      <a:endParaRPr lang="fr-FR" dirty="0"/>
                    </a:p>
                  </a:txBody>
                  <a:tcPr/>
                </a:tc>
                <a:extLst>
                  <a:ext uri="{0D108BD9-81ED-4DB2-BD59-A6C34878D82A}">
                    <a16:rowId xmlns:a16="http://schemas.microsoft.com/office/drawing/2014/main" val="375096134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0" i="0" dirty="0">
                          <a:latin typeface="Optima" panose="02000503060000020004" pitchFamily="2" charset="0"/>
                        </a:rPr>
                        <a:t>RFM + Note</a:t>
                      </a:r>
                    </a:p>
                  </a:txBody>
                  <a:tcPr/>
                </a:tc>
                <a:tc>
                  <a:txBody>
                    <a:bodyPr/>
                    <a:lstStyle/>
                    <a:p>
                      <a:r>
                        <a:rPr lang="fr-FR" sz="1200" b="0" i="0" dirty="0">
                          <a:latin typeface="Optima" panose="02000503060000020004" pitchFamily="2" charset="0"/>
                        </a:rPr>
                        <a:t>5</a:t>
                      </a:r>
                    </a:p>
                  </a:txBody>
                  <a:tcPr/>
                </a:tc>
                <a:tc>
                  <a:txBody>
                    <a:bodyPr/>
                    <a:lstStyle/>
                    <a:p>
                      <a:r>
                        <a:rPr lang="fr-FR" sz="1200" b="0" i="0" u="none" strike="noStrike" cap="none" dirty="0">
                          <a:solidFill>
                            <a:srgbClr val="000000"/>
                          </a:solidFill>
                          <a:effectLst/>
                          <a:latin typeface="Optima" panose="02000503060000020004" pitchFamily="2" charset="0"/>
                          <a:ea typeface="Arial"/>
                          <a:cs typeface="Arial"/>
                          <a:sym typeface="Arial"/>
                        </a:rPr>
                        <a:t>0.1600</a:t>
                      </a:r>
                      <a:endParaRPr lang="fr-FR" sz="1200" b="0" i="0" dirty="0">
                        <a:latin typeface="Optima" panose="02000503060000020004" pitchFamily="2" charset="0"/>
                      </a:endParaRPr>
                    </a:p>
                  </a:txBody>
                  <a:tcPr/>
                </a:tc>
                <a:tc>
                  <a:txBody>
                    <a:bodyPr/>
                    <a:lstStyle/>
                    <a:p>
                      <a:r>
                        <a:rPr lang="fr-FR" sz="1200" b="0" i="0" u="none" strike="noStrike" cap="none" dirty="0">
                          <a:solidFill>
                            <a:srgbClr val="000000"/>
                          </a:solidFill>
                          <a:effectLst/>
                          <a:latin typeface="Optima" panose="02000503060000020004" pitchFamily="2" charset="0"/>
                          <a:ea typeface="Arial"/>
                          <a:cs typeface="Arial"/>
                          <a:sym typeface="Arial"/>
                        </a:rPr>
                        <a:t>3.6525</a:t>
                      </a:r>
                      <a:endParaRPr lang="fr-FR" sz="1200" b="0" i="0" dirty="0">
                        <a:latin typeface="Optima" panose="02000503060000020004" pitchFamily="2" charset="0"/>
                      </a:endParaRPr>
                    </a:p>
                  </a:txBody>
                  <a:tcPr/>
                </a:tc>
                <a:tc>
                  <a:txBody>
                    <a:bodyPr/>
                    <a:lstStyle/>
                    <a:p>
                      <a:endParaRPr lang="fr-FR" dirty="0"/>
                    </a:p>
                  </a:txBody>
                  <a:tcPr/>
                </a:tc>
                <a:extLst>
                  <a:ext uri="{0D108BD9-81ED-4DB2-BD59-A6C34878D82A}">
                    <a16:rowId xmlns:a16="http://schemas.microsoft.com/office/drawing/2014/main" val="123792633"/>
                  </a:ext>
                </a:extLst>
              </a:tr>
              <a:tr h="370840">
                <a:tc>
                  <a:txBody>
                    <a:bodyPr/>
                    <a:lstStyle/>
                    <a:p>
                      <a:r>
                        <a:rPr lang="fr-FR" b="0" i="0" dirty="0">
                          <a:latin typeface="Optima" panose="02000503060000020004" pitchFamily="2" charset="0"/>
                        </a:rPr>
                        <a:t>RFM + Note + </a:t>
                      </a:r>
                      <a:r>
                        <a:rPr lang="fr-FR" b="0" i="0" dirty="0" err="1">
                          <a:latin typeface="Optima" panose="02000503060000020004" pitchFamily="2" charset="0"/>
                        </a:rPr>
                        <a:t>Payment</a:t>
                      </a:r>
                      <a:r>
                        <a:rPr lang="fr-FR" b="0" i="0" dirty="0">
                          <a:latin typeface="Optima" panose="02000503060000020004" pitchFamily="2" charset="0"/>
                        </a:rPr>
                        <a:t>-type</a:t>
                      </a:r>
                    </a:p>
                  </a:txBody>
                  <a:tcPr/>
                </a:tc>
                <a:tc>
                  <a:txBody>
                    <a:bodyPr/>
                    <a:lstStyle/>
                    <a:p>
                      <a:r>
                        <a:rPr lang="fr-FR" sz="1200" b="0" i="0" dirty="0">
                          <a:latin typeface="Optima" panose="02000503060000020004" pitchFamily="2" charset="0"/>
                        </a:rPr>
                        <a:t>4</a:t>
                      </a:r>
                    </a:p>
                  </a:txBody>
                  <a:tcPr/>
                </a:tc>
                <a:tc>
                  <a:txBody>
                    <a:bodyPr/>
                    <a:lstStyle/>
                    <a:p>
                      <a:r>
                        <a:rPr lang="fr-FR" sz="1200" b="0" i="0" u="none" strike="noStrike" cap="none" dirty="0">
                          <a:solidFill>
                            <a:srgbClr val="000000"/>
                          </a:solidFill>
                          <a:effectLst/>
                          <a:latin typeface="Optima" panose="02000503060000020004" pitchFamily="2" charset="0"/>
                          <a:ea typeface="Arial"/>
                          <a:cs typeface="Arial"/>
                          <a:sym typeface="Arial"/>
                        </a:rPr>
                        <a:t>0.1818</a:t>
                      </a:r>
                      <a:endParaRPr lang="fr-FR" sz="1200" b="0" i="0" dirty="0">
                        <a:latin typeface="Optima" panose="02000503060000020004" pitchFamily="2" charset="0"/>
                      </a:endParaRPr>
                    </a:p>
                  </a:txBody>
                  <a:tcPr/>
                </a:tc>
                <a:tc>
                  <a:txBody>
                    <a:bodyPr/>
                    <a:lstStyle/>
                    <a:p>
                      <a:r>
                        <a:rPr lang="fr-FR" sz="1200" b="0" i="0" u="none" strike="noStrike" cap="none" dirty="0">
                          <a:solidFill>
                            <a:srgbClr val="000000"/>
                          </a:solidFill>
                          <a:effectLst/>
                          <a:latin typeface="Optima" panose="02000503060000020004" pitchFamily="2" charset="0"/>
                          <a:ea typeface="Arial"/>
                          <a:cs typeface="Arial"/>
                          <a:sym typeface="Arial"/>
                        </a:rPr>
                        <a:t>1.7695</a:t>
                      </a:r>
                      <a:endParaRPr lang="fr-FR" sz="1200" b="0" i="0" dirty="0">
                        <a:latin typeface="Optima" panose="02000503060000020004" pitchFamily="2" charset="0"/>
                      </a:endParaRPr>
                    </a:p>
                  </a:txBody>
                  <a:tcPr/>
                </a:tc>
                <a:tc>
                  <a:txBody>
                    <a:bodyPr/>
                    <a:lstStyle/>
                    <a:p>
                      <a:endParaRPr lang="fr-FR" dirty="0"/>
                    </a:p>
                  </a:txBody>
                  <a:tcPr/>
                </a:tc>
                <a:extLst>
                  <a:ext uri="{0D108BD9-81ED-4DB2-BD59-A6C34878D82A}">
                    <a16:rowId xmlns:a16="http://schemas.microsoft.com/office/drawing/2014/main" val="819416190"/>
                  </a:ext>
                </a:extLst>
              </a:tr>
            </a:tbl>
          </a:graphicData>
        </a:graphic>
      </p:graphicFrame>
      <p:sp>
        <p:nvSpPr>
          <p:cNvPr id="6" name="ZoneTexte 5">
            <a:extLst>
              <a:ext uri="{FF2B5EF4-FFF2-40B4-BE49-F238E27FC236}">
                <a16:creationId xmlns:a16="http://schemas.microsoft.com/office/drawing/2014/main" id="{EFFE2414-D78E-7714-6229-DFC1829F55D7}"/>
              </a:ext>
            </a:extLst>
          </p:cNvPr>
          <p:cNvSpPr txBox="1"/>
          <p:nvPr/>
        </p:nvSpPr>
        <p:spPr>
          <a:xfrm>
            <a:off x="1299882" y="730830"/>
            <a:ext cx="6741459" cy="646331"/>
          </a:xfrm>
          <a:prstGeom prst="rect">
            <a:avLst/>
          </a:prstGeom>
          <a:noFill/>
        </p:spPr>
        <p:txBody>
          <a:bodyPr wrap="square" rtlCol="0">
            <a:spAutoFit/>
          </a:bodyPr>
          <a:lstStyle/>
          <a:p>
            <a:r>
              <a:rPr lang="fr-FR" sz="1200" dirty="0">
                <a:solidFill>
                  <a:schemeClr val="bg2">
                    <a:lumMod val="25000"/>
                  </a:schemeClr>
                </a:solidFill>
                <a:effectLst/>
                <a:latin typeface="Optima" panose="02000503060000020004" pitchFamily="2" charset="0"/>
              </a:rPr>
              <a:t>Après l'exploration de différents algorithmes, nous avons opté pour K-</a:t>
            </a:r>
            <a:r>
              <a:rPr lang="fr-FR" sz="1200" dirty="0" err="1">
                <a:solidFill>
                  <a:schemeClr val="bg2">
                    <a:lumMod val="25000"/>
                  </a:schemeClr>
                </a:solidFill>
                <a:effectLst/>
                <a:latin typeface="Optima" panose="02000503060000020004" pitchFamily="2" charset="0"/>
              </a:rPr>
              <a:t>Means</a:t>
            </a:r>
            <a:r>
              <a:rPr lang="fr-FR" sz="1200" dirty="0">
                <a:solidFill>
                  <a:schemeClr val="bg2">
                    <a:lumMod val="25000"/>
                  </a:schemeClr>
                </a:solidFill>
                <a:effectLst/>
                <a:latin typeface="Optima" panose="02000503060000020004" pitchFamily="2" charset="0"/>
              </a:rPr>
              <a:t>. Désormais, nous allons explorer plusieurs scénarios d'application de cet algorithme, en analysant différentes configurations et en évaluant leur performance.</a:t>
            </a:r>
            <a:endParaRPr lang="fr-FR" sz="1200" dirty="0">
              <a:solidFill>
                <a:schemeClr val="bg2">
                  <a:lumMod val="25000"/>
                </a:schemeClr>
              </a:solidFill>
              <a:latin typeface="Optima" panose="02000503060000020004" pitchFamily="2" charset="0"/>
            </a:endParaRPr>
          </a:p>
        </p:txBody>
      </p:sp>
    </p:spTree>
    <p:extLst>
      <p:ext uri="{BB962C8B-B14F-4D97-AF65-F5344CB8AC3E}">
        <p14:creationId xmlns:p14="http://schemas.microsoft.com/office/powerpoint/2010/main" val="827808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4"/>
          <p:cNvSpPr txBox="1">
            <a:spLocks noGrp="1"/>
          </p:cNvSpPr>
          <p:nvPr>
            <p:ph type="title"/>
          </p:nvPr>
        </p:nvSpPr>
        <p:spPr>
          <a:xfrm>
            <a:off x="693879" y="191719"/>
            <a:ext cx="7704000" cy="440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K-means sur les </a:t>
            </a:r>
            <a:r>
              <a:rPr lang="en-US" sz="2000" dirty="0" err="1"/>
              <a:t>données</a:t>
            </a:r>
            <a:r>
              <a:rPr lang="en-US" sz="2000" dirty="0"/>
              <a:t> RFM</a:t>
            </a:r>
            <a:endParaRPr sz="2000" dirty="0"/>
          </a:p>
        </p:txBody>
      </p:sp>
      <p:sp>
        <p:nvSpPr>
          <p:cNvPr id="17" name="ZoneTexte 16">
            <a:extLst>
              <a:ext uri="{FF2B5EF4-FFF2-40B4-BE49-F238E27FC236}">
                <a16:creationId xmlns:a16="http://schemas.microsoft.com/office/drawing/2014/main" id="{28E6808E-C1D0-7AE8-6104-588B25C85A1B}"/>
              </a:ext>
            </a:extLst>
          </p:cNvPr>
          <p:cNvSpPr txBox="1"/>
          <p:nvPr/>
        </p:nvSpPr>
        <p:spPr>
          <a:xfrm>
            <a:off x="2913896" y="2410136"/>
            <a:ext cx="3095740" cy="461665"/>
          </a:xfrm>
          <a:prstGeom prst="rect">
            <a:avLst/>
          </a:prstGeom>
          <a:noFill/>
        </p:spPr>
        <p:txBody>
          <a:bodyPr wrap="square">
            <a:spAutoFit/>
          </a:bodyPr>
          <a:lstStyle/>
          <a:p>
            <a:r>
              <a:rPr lang="fr-FR" sz="1200" b="0" i="0" dirty="0">
                <a:solidFill>
                  <a:schemeClr val="tx2">
                    <a:lumMod val="25000"/>
                  </a:schemeClr>
                </a:solidFill>
                <a:effectLst/>
                <a:latin typeface="Angsana New" panose="02020603050405020304" pitchFamily="18" charset="-34"/>
                <a:cs typeface="Angsana New" panose="02020603050405020304" pitchFamily="18" charset="-34"/>
              </a:rPr>
              <a:t>Coefficient  silhouette : 0.2682138013312619 </a:t>
            </a:r>
          </a:p>
          <a:p>
            <a:r>
              <a:rPr lang="fr-FR" sz="1200" b="0" i="0" dirty="0">
                <a:solidFill>
                  <a:schemeClr val="tx2">
                    <a:lumMod val="25000"/>
                  </a:schemeClr>
                </a:solidFill>
                <a:effectLst/>
                <a:latin typeface="Angsana New" panose="02020603050405020304" pitchFamily="18" charset="-34"/>
                <a:cs typeface="Angsana New" panose="02020603050405020304" pitchFamily="18" charset="-34"/>
              </a:rPr>
              <a:t>Coefficient de Davies-</a:t>
            </a:r>
            <a:r>
              <a:rPr lang="fr-FR" sz="1200" b="0" i="0" dirty="0" err="1">
                <a:solidFill>
                  <a:schemeClr val="tx2">
                    <a:lumMod val="25000"/>
                  </a:schemeClr>
                </a:solidFill>
                <a:effectLst/>
                <a:latin typeface="Angsana New" panose="02020603050405020304" pitchFamily="18" charset="-34"/>
                <a:cs typeface="Angsana New" panose="02020603050405020304" pitchFamily="18" charset="-34"/>
              </a:rPr>
              <a:t>Bouldin</a:t>
            </a:r>
            <a:r>
              <a:rPr lang="fr-FR" sz="1200" b="0" i="0" dirty="0">
                <a:solidFill>
                  <a:schemeClr val="tx2">
                    <a:lumMod val="25000"/>
                  </a:schemeClr>
                </a:solidFill>
                <a:effectLst/>
                <a:latin typeface="Angsana New" panose="02020603050405020304" pitchFamily="18" charset="-34"/>
                <a:cs typeface="Angsana New" panose="02020603050405020304" pitchFamily="18" charset="-34"/>
              </a:rPr>
              <a:t> : 1.6081947092492823</a:t>
            </a:r>
            <a:endParaRPr lang="fr-FR" sz="1200" dirty="0">
              <a:solidFill>
                <a:schemeClr val="tx2">
                  <a:lumMod val="25000"/>
                </a:schemeClr>
              </a:solidFill>
              <a:latin typeface="Angsana New" panose="02020603050405020304" pitchFamily="18" charset="-34"/>
              <a:cs typeface="Angsana New" panose="02020603050405020304" pitchFamily="18" charset="-34"/>
            </a:endParaRPr>
          </a:p>
        </p:txBody>
      </p:sp>
      <p:pic>
        <p:nvPicPr>
          <p:cNvPr id="5" name="Image 4">
            <a:extLst>
              <a:ext uri="{FF2B5EF4-FFF2-40B4-BE49-F238E27FC236}">
                <a16:creationId xmlns:a16="http://schemas.microsoft.com/office/drawing/2014/main" id="{85AE978E-67F9-865B-71A3-1E353C96524B}"/>
              </a:ext>
            </a:extLst>
          </p:cNvPr>
          <p:cNvPicPr>
            <a:picLocks noChangeAspect="1"/>
          </p:cNvPicPr>
          <p:nvPr/>
        </p:nvPicPr>
        <p:blipFill>
          <a:blip r:embed="rId3"/>
          <a:stretch>
            <a:fillRect/>
          </a:stretch>
        </p:blipFill>
        <p:spPr>
          <a:xfrm>
            <a:off x="351844" y="975052"/>
            <a:ext cx="2440342" cy="2154178"/>
          </a:xfrm>
          <a:prstGeom prst="rect">
            <a:avLst/>
          </a:prstGeom>
        </p:spPr>
      </p:pic>
      <p:sp>
        <p:nvSpPr>
          <p:cNvPr id="7" name="ZoneTexte 6">
            <a:extLst>
              <a:ext uri="{FF2B5EF4-FFF2-40B4-BE49-F238E27FC236}">
                <a16:creationId xmlns:a16="http://schemas.microsoft.com/office/drawing/2014/main" id="{AC18A91D-4847-E76D-BDE2-749B309B7236}"/>
              </a:ext>
            </a:extLst>
          </p:cNvPr>
          <p:cNvSpPr txBox="1"/>
          <p:nvPr/>
        </p:nvSpPr>
        <p:spPr>
          <a:xfrm>
            <a:off x="887506" y="3447366"/>
            <a:ext cx="7958609" cy="1107996"/>
          </a:xfrm>
          <a:prstGeom prst="rect">
            <a:avLst/>
          </a:prstGeom>
          <a:noFill/>
        </p:spPr>
        <p:txBody>
          <a:bodyPr wrap="square">
            <a:spAutoFit/>
          </a:bodyPr>
          <a:lstStyle/>
          <a:p>
            <a:pPr algn="l"/>
            <a:r>
              <a:rPr lang="fr-FR" sz="1300" dirty="0">
                <a:solidFill>
                  <a:schemeClr val="tx2">
                    <a:lumMod val="50000"/>
                  </a:schemeClr>
                </a:solidFill>
                <a:effectLst/>
                <a:latin typeface="Optima" panose="02000503060000020004" pitchFamily="2" charset="0"/>
              </a:rPr>
              <a:t>Cluster 0 </a:t>
            </a:r>
            <a:r>
              <a:rPr lang="fr-FR" sz="1300" dirty="0">
                <a:solidFill>
                  <a:schemeClr val="tx2">
                    <a:lumMod val="25000"/>
                  </a:schemeClr>
                </a:solidFill>
                <a:effectLst/>
                <a:latin typeface="Optima" panose="02000503060000020004" pitchFamily="2" charset="0"/>
              </a:rPr>
              <a:t>: </a:t>
            </a:r>
            <a:r>
              <a:rPr lang="fr-FR" sz="1200" dirty="0">
                <a:solidFill>
                  <a:schemeClr val="tx2">
                    <a:lumMod val="25000"/>
                  </a:schemeClr>
                </a:solidFill>
                <a:effectLst/>
                <a:latin typeface="Optima" panose="02000503060000020004" pitchFamily="2" charset="0"/>
              </a:rPr>
              <a:t>Clients assez peu fréquents, dépensant modestement, et récents. (Clientèle à fidéliser)</a:t>
            </a:r>
          </a:p>
          <a:p>
            <a:pPr algn="l"/>
            <a:r>
              <a:rPr lang="fr-FR" sz="1300" dirty="0">
                <a:solidFill>
                  <a:schemeClr val="tx2">
                    <a:lumMod val="50000"/>
                  </a:schemeClr>
                </a:solidFill>
                <a:effectLst/>
                <a:latin typeface="Optima" panose="02000503060000020004" pitchFamily="2" charset="0"/>
              </a:rPr>
              <a:t>Cluster 1 </a:t>
            </a:r>
            <a:r>
              <a:rPr lang="fr-FR" sz="1300" dirty="0">
                <a:solidFill>
                  <a:schemeClr val="tx2">
                    <a:lumMod val="25000"/>
                  </a:schemeClr>
                </a:solidFill>
                <a:effectLst/>
                <a:latin typeface="Optima" panose="02000503060000020004" pitchFamily="2" charset="0"/>
              </a:rPr>
              <a:t>: </a:t>
            </a:r>
            <a:r>
              <a:rPr lang="fr-FR" sz="1200" dirty="0">
                <a:solidFill>
                  <a:schemeClr val="tx2">
                    <a:lumMod val="25000"/>
                  </a:schemeClr>
                </a:solidFill>
                <a:effectLst/>
                <a:latin typeface="Optima" panose="02000503060000020004" pitchFamily="2" charset="0"/>
              </a:rPr>
              <a:t>Clients assez peu fréquents, et en moyenne n'étant pas venus depuis plus d'un an. </a:t>
            </a:r>
            <a:r>
              <a:rPr lang="fr-FR" sz="1200" dirty="0">
                <a:solidFill>
                  <a:schemeClr val="tx2">
                    <a:lumMod val="25000"/>
                  </a:schemeClr>
                </a:solidFill>
                <a:latin typeface="Optima" panose="02000503060000020004" pitchFamily="2" charset="0"/>
              </a:rPr>
              <a:t>   </a:t>
            </a:r>
            <a:r>
              <a:rPr lang="fr-FR" sz="1200" dirty="0">
                <a:solidFill>
                  <a:schemeClr val="tx2">
                    <a:lumMod val="25000"/>
                  </a:schemeClr>
                </a:solidFill>
                <a:effectLst/>
                <a:latin typeface="Optima" panose="02000503060000020004" pitchFamily="2" charset="0"/>
              </a:rPr>
              <a:t>(Clientèle à récupérer)</a:t>
            </a:r>
          </a:p>
          <a:p>
            <a:pPr algn="l"/>
            <a:r>
              <a:rPr lang="fr-FR" sz="1300" dirty="0">
                <a:solidFill>
                  <a:schemeClr val="tx2">
                    <a:lumMod val="50000"/>
                  </a:schemeClr>
                </a:solidFill>
                <a:effectLst/>
                <a:latin typeface="Optima" panose="02000503060000020004" pitchFamily="2" charset="0"/>
              </a:rPr>
              <a:t>Cluster 2 </a:t>
            </a:r>
            <a:r>
              <a:rPr lang="fr-FR" sz="1300" dirty="0">
                <a:solidFill>
                  <a:schemeClr val="tx2">
                    <a:lumMod val="25000"/>
                  </a:schemeClr>
                </a:solidFill>
                <a:effectLst/>
                <a:latin typeface="Optima" panose="02000503060000020004" pitchFamily="2" charset="0"/>
              </a:rPr>
              <a:t>: </a:t>
            </a:r>
            <a:r>
              <a:rPr lang="fr-FR" sz="1200" dirty="0">
                <a:solidFill>
                  <a:schemeClr val="tx2">
                    <a:lumMod val="25000"/>
                  </a:schemeClr>
                </a:solidFill>
                <a:effectLst/>
                <a:latin typeface="Optima" panose="02000503060000020004" pitchFamily="2" charset="0"/>
              </a:rPr>
              <a:t>Clients assez peu actifs, mais dépensant beaucoup. (Clientèle à récompenser/fidéliser)</a:t>
            </a:r>
          </a:p>
          <a:p>
            <a:pPr algn="l"/>
            <a:r>
              <a:rPr lang="fr-FR" sz="1300" dirty="0">
                <a:solidFill>
                  <a:schemeClr val="tx2">
                    <a:lumMod val="50000"/>
                  </a:schemeClr>
                </a:solidFill>
                <a:effectLst/>
                <a:latin typeface="Optima" panose="02000503060000020004" pitchFamily="2" charset="0"/>
              </a:rPr>
              <a:t>Cluster 3 </a:t>
            </a:r>
            <a:r>
              <a:rPr lang="fr-FR" sz="1300" dirty="0">
                <a:solidFill>
                  <a:schemeClr val="tx2">
                    <a:lumMod val="25000"/>
                  </a:schemeClr>
                </a:solidFill>
                <a:effectLst/>
                <a:latin typeface="Optima" panose="02000503060000020004" pitchFamily="2" charset="0"/>
              </a:rPr>
              <a:t>: </a:t>
            </a:r>
            <a:r>
              <a:rPr lang="fr-FR" sz="1200" dirty="0">
                <a:solidFill>
                  <a:schemeClr val="tx2">
                    <a:lumMod val="25000"/>
                  </a:schemeClr>
                </a:solidFill>
                <a:effectLst/>
                <a:latin typeface="Optima" panose="02000503060000020004" pitchFamily="2" charset="0"/>
              </a:rPr>
              <a:t>Clients très actifs, mais dépensant modestement. (Clients loyaux)</a:t>
            </a:r>
          </a:p>
          <a:p>
            <a:endParaRPr lang="fr-FR" dirty="0">
              <a:solidFill>
                <a:schemeClr val="tx2">
                  <a:lumMod val="25000"/>
                </a:schemeClr>
              </a:solidFill>
              <a:latin typeface="Angsana New" panose="02020603050405020304" pitchFamily="18" charset="-34"/>
              <a:cs typeface="Angsana New" panose="02020603050405020304" pitchFamily="18" charset="-34"/>
            </a:endParaRPr>
          </a:p>
        </p:txBody>
      </p:sp>
      <p:pic>
        <p:nvPicPr>
          <p:cNvPr id="2" name="Image 1" descr="Une image contenant diagramme, capture d’écran, cercle, conception&#10;&#10;Description générée automatiquement">
            <a:extLst>
              <a:ext uri="{FF2B5EF4-FFF2-40B4-BE49-F238E27FC236}">
                <a16:creationId xmlns:a16="http://schemas.microsoft.com/office/drawing/2014/main" id="{28927950-FACD-3828-0CC1-2F61ED7B379C}"/>
              </a:ext>
            </a:extLst>
          </p:cNvPr>
          <p:cNvPicPr>
            <a:picLocks noChangeAspect="1"/>
          </p:cNvPicPr>
          <p:nvPr/>
        </p:nvPicPr>
        <p:blipFill>
          <a:blip r:embed="rId4"/>
          <a:stretch>
            <a:fillRect/>
          </a:stretch>
        </p:blipFill>
        <p:spPr>
          <a:xfrm>
            <a:off x="5771995" y="950354"/>
            <a:ext cx="2440342" cy="2178876"/>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873FC3B8-DD8D-6CAE-5A62-56F3509BB62D}"/>
              </a:ext>
            </a:extLst>
          </p:cNvPr>
          <p:cNvPicPr>
            <a:picLocks noChangeAspect="1"/>
          </p:cNvPicPr>
          <p:nvPr/>
        </p:nvPicPr>
        <p:blipFill>
          <a:blip r:embed="rId5"/>
          <a:stretch>
            <a:fillRect/>
          </a:stretch>
        </p:blipFill>
        <p:spPr>
          <a:xfrm>
            <a:off x="3045023" y="1095050"/>
            <a:ext cx="1993900" cy="996950"/>
          </a:xfrm>
          <a:prstGeom prst="rect">
            <a:avLst/>
          </a:prstGeom>
        </p:spPr>
      </p:pic>
      <p:pic>
        <p:nvPicPr>
          <p:cNvPr id="4" name="Image 3" descr="Une image contenant Police, capture d’écran, texte, conception&#10;&#10;Description générée automatiquement">
            <a:extLst>
              <a:ext uri="{FF2B5EF4-FFF2-40B4-BE49-F238E27FC236}">
                <a16:creationId xmlns:a16="http://schemas.microsoft.com/office/drawing/2014/main" id="{A4D53187-85BE-DBBF-7230-84BD2E801237}"/>
              </a:ext>
            </a:extLst>
          </p:cNvPr>
          <p:cNvPicPr>
            <a:picLocks noChangeAspect="1"/>
          </p:cNvPicPr>
          <p:nvPr/>
        </p:nvPicPr>
        <p:blipFill>
          <a:blip r:embed="rId6"/>
          <a:stretch>
            <a:fillRect/>
          </a:stretch>
        </p:blipFill>
        <p:spPr>
          <a:xfrm>
            <a:off x="7812482" y="2245405"/>
            <a:ext cx="799709" cy="602597"/>
          </a:xfrm>
          <a:prstGeom prst="rect">
            <a:avLst/>
          </a:prstGeom>
        </p:spPr>
      </p:pic>
    </p:spTree>
    <p:extLst>
      <p:ext uri="{BB962C8B-B14F-4D97-AF65-F5344CB8AC3E}">
        <p14:creationId xmlns:p14="http://schemas.microsoft.com/office/powerpoint/2010/main" val="3477278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a:spLocks noGrp="1"/>
          </p:cNvSpPr>
          <p:nvPr>
            <p:ph type="title"/>
          </p:nvPr>
        </p:nvSpPr>
        <p:spPr>
          <a:xfrm>
            <a:off x="3862965" y="2028772"/>
            <a:ext cx="4567800"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Maintenance du </a:t>
            </a:r>
            <a:r>
              <a:rPr lang="en" sz="4000" dirty="0" err="1"/>
              <a:t>modèle</a:t>
            </a:r>
            <a:endParaRPr sz="4000" dirty="0"/>
          </a:p>
        </p:txBody>
      </p:sp>
      <p:grpSp>
        <p:nvGrpSpPr>
          <p:cNvPr id="406" name="Google Shape;406;p39"/>
          <p:cNvGrpSpPr/>
          <p:nvPr/>
        </p:nvGrpSpPr>
        <p:grpSpPr>
          <a:xfrm>
            <a:off x="-541907" y="-622274"/>
            <a:ext cx="4136119" cy="6091167"/>
            <a:chOff x="-541907" y="-622274"/>
            <a:chExt cx="4136119" cy="6091167"/>
          </a:xfrm>
        </p:grpSpPr>
        <p:sp>
          <p:nvSpPr>
            <p:cNvPr id="407" name="Google Shape;407;p39"/>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4" name="Google Shape;424;p39"/>
          <p:cNvCxnSpPr/>
          <p:nvPr/>
        </p:nvCxnSpPr>
        <p:spPr>
          <a:xfrm>
            <a:off x="3967400" y="1655488"/>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3" name="Titre 2">
            <a:extLst>
              <a:ext uri="{FF2B5EF4-FFF2-40B4-BE49-F238E27FC236}">
                <a16:creationId xmlns:a16="http://schemas.microsoft.com/office/drawing/2014/main" id="{7D3B34E8-7170-BD3E-D047-5D98C274BBC5}"/>
              </a:ext>
            </a:extLst>
          </p:cNvPr>
          <p:cNvSpPr>
            <a:spLocks noGrp="1"/>
          </p:cNvSpPr>
          <p:nvPr>
            <p:ph type="title"/>
          </p:nvPr>
        </p:nvSpPr>
        <p:spPr/>
        <p:txBody>
          <a:bodyPr/>
          <a:lstStyle/>
          <a:p>
            <a:r>
              <a:rPr lang="fr-FR" sz="2200" dirty="0"/>
              <a:t>Stabilité du modèle</a:t>
            </a:r>
          </a:p>
        </p:txBody>
      </p:sp>
      <p:grpSp>
        <p:nvGrpSpPr>
          <p:cNvPr id="2" name="Google Shape;1550;p78">
            <a:extLst>
              <a:ext uri="{FF2B5EF4-FFF2-40B4-BE49-F238E27FC236}">
                <a16:creationId xmlns:a16="http://schemas.microsoft.com/office/drawing/2014/main" id="{8FD1F6F7-E416-21FE-E7A6-CF4CE898DD8B}"/>
              </a:ext>
            </a:extLst>
          </p:cNvPr>
          <p:cNvGrpSpPr/>
          <p:nvPr/>
        </p:nvGrpSpPr>
        <p:grpSpPr>
          <a:xfrm>
            <a:off x="3022182" y="1206317"/>
            <a:ext cx="5401819" cy="891591"/>
            <a:chOff x="7121171" y="3733725"/>
            <a:chExt cx="1885948" cy="351300"/>
          </a:xfrm>
        </p:grpSpPr>
        <p:sp>
          <p:nvSpPr>
            <p:cNvPr id="6" name="Google Shape;1552;p78">
              <a:extLst>
                <a:ext uri="{FF2B5EF4-FFF2-40B4-BE49-F238E27FC236}">
                  <a16:creationId xmlns:a16="http://schemas.microsoft.com/office/drawing/2014/main" id="{7A1A0652-4ACE-9F32-367F-6FD1D7090E2D}"/>
                </a:ext>
              </a:extLst>
            </p:cNvPr>
            <p:cNvSpPr/>
            <p:nvPr/>
          </p:nvSpPr>
          <p:spPr>
            <a:xfrm>
              <a:off x="7121171" y="3733725"/>
              <a:ext cx="710175"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9" name="Google Shape;1553;p78">
              <a:extLst>
                <a:ext uri="{FF2B5EF4-FFF2-40B4-BE49-F238E27FC236}">
                  <a16:creationId xmlns:a16="http://schemas.microsoft.com/office/drawing/2014/main" id="{A26F4024-C468-C1A9-5159-36F99C8B4A4E}"/>
                </a:ext>
              </a:extLst>
            </p:cNvPr>
            <p:cNvSpPr/>
            <p:nvPr/>
          </p:nvSpPr>
          <p:spPr>
            <a:xfrm>
              <a:off x="7782428" y="3733725"/>
              <a:ext cx="684414"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 name="Google Shape;1554;p78">
              <a:extLst>
                <a:ext uri="{FF2B5EF4-FFF2-40B4-BE49-F238E27FC236}">
                  <a16:creationId xmlns:a16="http://schemas.microsoft.com/office/drawing/2014/main" id="{368AB9E7-A45C-AEF4-FF30-34E67ACF6DFD}"/>
                </a:ext>
              </a:extLst>
            </p:cNvPr>
            <p:cNvSpPr/>
            <p:nvPr/>
          </p:nvSpPr>
          <p:spPr>
            <a:xfrm>
              <a:off x="8417924" y="3733725"/>
              <a:ext cx="589195"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2" name="ZoneTexte 11">
            <a:extLst>
              <a:ext uri="{FF2B5EF4-FFF2-40B4-BE49-F238E27FC236}">
                <a16:creationId xmlns:a16="http://schemas.microsoft.com/office/drawing/2014/main" id="{610F48C7-E283-182A-337F-4A0D838EB804}"/>
              </a:ext>
            </a:extLst>
          </p:cNvPr>
          <p:cNvSpPr txBox="1"/>
          <p:nvPr/>
        </p:nvSpPr>
        <p:spPr>
          <a:xfrm>
            <a:off x="2044363" y="2368041"/>
            <a:ext cx="2159452" cy="276999"/>
          </a:xfrm>
          <a:prstGeom prst="rect">
            <a:avLst/>
          </a:prstGeom>
          <a:noFill/>
        </p:spPr>
        <p:txBody>
          <a:bodyPr wrap="square" rtlCol="0">
            <a:spAutoFit/>
          </a:bodyPr>
          <a:lstStyle/>
          <a:p>
            <a:r>
              <a:rPr lang="fr-FR" sz="1200" dirty="0" err="1">
                <a:latin typeface="Optima" panose="02000503060000020004" pitchFamily="2" charset="0"/>
              </a:rPr>
              <a:t>Modele</a:t>
            </a:r>
            <a:r>
              <a:rPr lang="fr-FR" sz="1200" dirty="0">
                <a:latin typeface="Optima" panose="02000503060000020004" pitchFamily="2" charset="0"/>
              </a:rPr>
              <a:t> de référence: M0</a:t>
            </a:r>
          </a:p>
        </p:txBody>
      </p:sp>
      <p:sp>
        <p:nvSpPr>
          <p:cNvPr id="15" name="ZoneTexte 14">
            <a:extLst>
              <a:ext uri="{FF2B5EF4-FFF2-40B4-BE49-F238E27FC236}">
                <a16:creationId xmlns:a16="http://schemas.microsoft.com/office/drawing/2014/main" id="{8013AC89-4E73-1FF9-8491-FAA62E25EBFE}"/>
              </a:ext>
            </a:extLst>
          </p:cNvPr>
          <p:cNvSpPr txBox="1"/>
          <p:nvPr/>
        </p:nvSpPr>
        <p:spPr>
          <a:xfrm>
            <a:off x="720000" y="2052241"/>
            <a:ext cx="2031325" cy="276999"/>
          </a:xfrm>
          <a:prstGeom prst="rect">
            <a:avLst/>
          </a:prstGeom>
          <a:noFill/>
        </p:spPr>
        <p:txBody>
          <a:bodyPr wrap="none" rtlCol="0">
            <a:spAutoFit/>
          </a:bodyPr>
          <a:lstStyle/>
          <a:p>
            <a:r>
              <a:rPr lang="fr-FR" sz="1200" dirty="0" err="1">
                <a:latin typeface="Optima" panose="02000503060000020004" pitchFamily="2" charset="0"/>
              </a:rPr>
              <a:t>Start_date</a:t>
            </a:r>
            <a:r>
              <a:rPr lang="fr-FR" sz="1200" dirty="0">
                <a:latin typeface="Optima" panose="02000503060000020004" pitchFamily="2" charset="0"/>
              </a:rPr>
              <a:t> = 1 janvier 2017 </a:t>
            </a:r>
          </a:p>
        </p:txBody>
      </p:sp>
      <p:cxnSp>
        <p:nvCxnSpPr>
          <p:cNvPr id="19" name="Connecteur droit avec flèche 18">
            <a:extLst>
              <a:ext uri="{FF2B5EF4-FFF2-40B4-BE49-F238E27FC236}">
                <a16:creationId xmlns:a16="http://schemas.microsoft.com/office/drawing/2014/main" id="{8EDC2557-3491-E46A-0901-DE663337883F}"/>
              </a:ext>
            </a:extLst>
          </p:cNvPr>
          <p:cNvCxnSpPr/>
          <p:nvPr/>
        </p:nvCxnSpPr>
        <p:spPr>
          <a:xfrm>
            <a:off x="720000" y="2378509"/>
            <a:ext cx="2159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D6B188CC-3F32-D669-3067-1CA45FE2CF50}"/>
              </a:ext>
            </a:extLst>
          </p:cNvPr>
          <p:cNvCxnSpPr>
            <a:cxnSpLocks/>
          </p:cNvCxnSpPr>
          <p:nvPr/>
        </p:nvCxnSpPr>
        <p:spPr>
          <a:xfrm>
            <a:off x="720000" y="2645611"/>
            <a:ext cx="385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42784D3A-2AE8-E651-37B5-D57989A05363}"/>
              </a:ext>
            </a:extLst>
          </p:cNvPr>
          <p:cNvSpPr txBox="1"/>
          <p:nvPr/>
        </p:nvSpPr>
        <p:spPr>
          <a:xfrm>
            <a:off x="3785066" y="1513132"/>
            <a:ext cx="397866" cy="276999"/>
          </a:xfrm>
          <a:prstGeom prst="rect">
            <a:avLst/>
          </a:prstGeom>
          <a:noFill/>
        </p:spPr>
        <p:txBody>
          <a:bodyPr wrap="none" rtlCol="0">
            <a:spAutoFit/>
          </a:bodyPr>
          <a:lstStyle/>
          <a:p>
            <a:r>
              <a:rPr lang="fr-FR" sz="1200" dirty="0">
                <a:latin typeface="Optima" panose="02000503060000020004" pitchFamily="2" charset="0"/>
              </a:rPr>
              <a:t>T0 </a:t>
            </a:r>
          </a:p>
        </p:txBody>
      </p:sp>
      <p:sp>
        <p:nvSpPr>
          <p:cNvPr id="26" name="ZoneTexte 25">
            <a:extLst>
              <a:ext uri="{FF2B5EF4-FFF2-40B4-BE49-F238E27FC236}">
                <a16:creationId xmlns:a16="http://schemas.microsoft.com/office/drawing/2014/main" id="{94579445-E95B-62D7-F2BC-10AC1DA484F2}"/>
              </a:ext>
            </a:extLst>
          </p:cNvPr>
          <p:cNvSpPr txBox="1"/>
          <p:nvPr/>
        </p:nvSpPr>
        <p:spPr>
          <a:xfrm>
            <a:off x="5448588" y="1298354"/>
            <a:ext cx="895519" cy="646331"/>
          </a:xfrm>
          <a:prstGeom prst="rect">
            <a:avLst/>
          </a:prstGeom>
          <a:noFill/>
        </p:spPr>
        <p:txBody>
          <a:bodyPr wrap="square" rtlCol="0">
            <a:spAutoFit/>
          </a:bodyPr>
          <a:lstStyle/>
          <a:p>
            <a:r>
              <a:rPr lang="fr-FR" sz="1200" dirty="0">
                <a:latin typeface="Optima" panose="02000503060000020004" pitchFamily="2" charset="0"/>
              </a:rPr>
              <a:t>T1 = </a:t>
            </a:r>
          </a:p>
          <a:p>
            <a:r>
              <a:rPr lang="fr-FR" sz="1200" dirty="0">
                <a:latin typeface="Optima" panose="02000503060000020004" pitchFamily="2" charset="0"/>
              </a:rPr>
              <a:t>T0 + 6 jours</a:t>
            </a:r>
          </a:p>
        </p:txBody>
      </p:sp>
      <p:cxnSp>
        <p:nvCxnSpPr>
          <p:cNvPr id="27" name="Connecteur droit avec flèche 26">
            <a:extLst>
              <a:ext uri="{FF2B5EF4-FFF2-40B4-BE49-F238E27FC236}">
                <a16:creationId xmlns:a16="http://schemas.microsoft.com/office/drawing/2014/main" id="{78B99FB8-7452-E055-F963-FA967D087645}"/>
              </a:ext>
            </a:extLst>
          </p:cNvPr>
          <p:cNvCxnSpPr>
            <a:cxnSpLocks/>
          </p:cNvCxnSpPr>
          <p:nvPr/>
        </p:nvCxnSpPr>
        <p:spPr>
          <a:xfrm>
            <a:off x="720000" y="2911909"/>
            <a:ext cx="5757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C5118FD8-77CA-B5DA-247D-8D6BFB1D8D49}"/>
              </a:ext>
            </a:extLst>
          </p:cNvPr>
          <p:cNvSpPr txBox="1"/>
          <p:nvPr/>
        </p:nvSpPr>
        <p:spPr>
          <a:xfrm>
            <a:off x="5448588" y="2614801"/>
            <a:ext cx="409775" cy="276999"/>
          </a:xfrm>
          <a:prstGeom prst="rect">
            <a:avLst/>
          </a:prstGeom>
          <a:noFill/>
        </p:spPr>
        <p:txBody>
          <a:bodyPr wrap="square" rtlCol="0">
            <a:spAutoFit/>
          </a:bodyPr>
          <a:lstStyle/>
          <a:p>
            <a:r>
              <a:rPr lang="fr-FR" sz="1200" dirty="0">
                <a:latin typeface="Optima" panose="02000503060000020004" pitchFamily="2" charset="0"/>
              </a:rPr>
              <a:t>M1</a:t>
            </a:r>
          </a:p>
        </p:txBody>
      </p:sp>
      <p:sp>
        <p:nvSpPr>
          <p:cNvPr id="34" name="ZoneTexte 33">
            <a:extLst>
              <a:ext uri="{FF2B5EF4-FFF2-40B4-BE49-F238E27FC236}">
                <a16:creationId xmlns:a16="http://schemas.microsoft.com/office/drawing/2014/main" id="{40DB74C3-7C5C-1E10-FD01-70CB5A11B1B2}"/>
              </a:ext>
            </a:extLst>
          </p:cNvPr>
          <p:cNvSpPr txBox="1"/>
          <p:nvPr/>
        </p:nvSpPr>
        <p:spPr>
          <a:xfrm>
            <a:off x="7130143" y="1311136"/>
            <a:ext cx="1055914" cy="646331"/>
          </a:xfrm>
          <a:prstGeom prst="rect">
            <a:avLst/>
          </a:prstGeom>
          <a:noFill/>
        </p:spPr>
        <p:txBody>
          <a:bodyPr wrap="square" rtlCol="0">
            <a:spAutoFit/>
          </a:bodyPr>
          <a:lstStyle/>
          <a:p>
            <a:r>
              <a:rPr lang="fr-FR" sz="1200" dirty="0"/>
              <a:t>T2 = </a:t>
            </a:r>
          </a:p>
          <a:p>
            <a:r>
              <a:rPr lang="fr-FR" sz="1200" dirty="0"/>
              <a:t>T1+ 6 jours</a:t>
            </a:r>
          </a:p>
          <a:p>
            <a:endParaRPr lang="fr-FR" sz="1200" dirty="0"/>
          </a:p>
        </p:txBody>
      </p:sp>
      <p:cxnSp>
        <p:nvCxnSpPr>
          <p:cNvPr id="35" name="Connecteur droit avec flèche 34">
            <a:extLst>
              <a:ext uri="{FF2B5EF4-FFF2-40B4-BE49-F238E27FC236}">
                <a16:creationId xmlns:a16="http://schemas.microsoft.com/office/drawing/2014/main" id="{A8A67D0D-358C-66B9-9C4B-6E829CA8FB84}"/>
              </a:ext>
            </a:extLst>
          </p:cNvPr>
          <p:cNvCxnSpPr>
            <a:cxnSpLocks/>
          </p:cNvCxnSpPr>
          <p:nvPr/>
        </p:nvCxnSpPr>
        <p:spPr>
          <a:xfrm>
            <a:off x="720000" y="3190205"/>
            <a:ext cx="755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4208AAA3-1B19-D6A4-1CF9-2EF577ECC63D}"/>
              </a:ext>
            </a:extLst>
          </p:cNvPr>
          <p:cNvSpPr txBox="1"/>
          <p:nvPr/>
        </p:nvSpPr>
        <p:spPr>
          <a:xfrm>
            <a:off x="7237667" y="2872988"/>
            <a:ext cx="563680" cy="276999"/>
          </a:xfrm>
          <a:prstGeom prst="rect">
            <a:avLst/>
          </a:prstGeom>
          <a:noFill/>
        </p:spPr>
        <p:txBody>
          <a:bodyPr wrap="square" rtlCol="0">
            <a:spAutoFit/>
          </a:bodyPr>
          <a:lstStyle/>
          <a:p>
            <a:r>
              <a:rPr lang="fr-FR" sz="1200" dirty="0">
                <a:latin typeface="Optima" panose="02000503060000020004" pitchFamily="2" charset="0"/>
              </a:rPr>
              <a:t>M2</a:t>
            </a:r>
          </a:p>
        </p:txBody>
      </p:sp>
      <p:sp>
        <p:nvSpPr>
          <p:cNvPr id="39" name="ZoneTexte 38">
            <a:extLst>
              <a:ext uri="{FF2B5EF4-FFF2-40B4-BE49-F238E27FC236}">
                <a16:creationId xmlns:a16="http://schemas.microsoft.com/office/drawing/2014/main" id="{7699D1DF-2909-62A1-68E8-1DC9AD86E9DC}"/>
              </a:ext>
            </a:extLst>
          </p:cNvPr>
          <p:cNvSpPr txBox="1"/>
          <p:nvPr/>
        </p:nvSpPr>
        <p:spPr>
          <a:xfrm>
            <a:off x="3288445" y="2068199"/>
            <a:ext cx="1181635" cy="276999"/>
          </a:xfrm>
          <a:prstGeom prst="rect">
            <a:avLst/>
          </a:prstGeom>
          <a:noFill/>
        </p:spPr>
        <p:txBody>
          <a:bodyPr wrap="square" rtlCol="0">
            <a:spAutoFit/>
          </a:bodyPr>
          <a:lstStyle/>
          <a:p>
            <a:r>
              <a:rPr lang="fr-FR" sz="1200" dirty="0">
                <a:latin typeface="Optima" panose="02000503060000020004" pitchFamily="2" charset="0"/>
              </a:rPr>
              <a:t>28 Mai 2018</a:t>
            </a:r>
          </a:p>
        </p:txBody>
      </p:sp>
      <p:sp>
        <p:nvSpPr>
          <p:cNvPr id="42" name="ZoneTexte 41">
            <a:extLst>
              <a:ext uri="{FF2B5EF4-FFF2-40B4-BE49-F238E27FC236}">
                <a16:creationId xmlns:a16="http://schemas.microsoft.com/office/drawing/2014/main" id="{71CB229A-3719-9152-46A6-CD2E9907DCF4}"/>
              </a:ext>
            </a:extLst>
          </p:cNvPr>
          <p:cNvSpPr txBox="1"/>
          <p:nvPr/>
        </p:nvSpPr>
        <p:spPr>
          <a:xfrm>
            <a:off x="923305" y="3675552"/>
            <a:ext cx="6915676" cy="523220"/>
          </a:xfrm>
          <a:prstGeom prst="rect">
            <a:avLst/>
          </a:prstGeom>
          <a:noFill/>
        </p:spPr>
        <p:txBody>
          <a:bodyPr wrap="none" rtlCol="0">
            <a:spAutoFit/>
          </a:bodyPr>
          <a:lstStyle/>
          <a:p>
            <a:r>
              <a:rPr lang="fr-FR" sz="1400" dirty="0">
                <a:solidFill>
                  <a:schemeClr val="tx2">
                    <a:lumMod val="25000"/>
                  </a:schemeClr>
                </a:solidFill>
                <a:effectLst/>
                <a:latin typeface="Optima" panose="02000503060000020004" pitchFamily="2" charset="0"/>
              </a:rPr>
              <a:t>Le score </a:t>
            </a:r>
            <a:r>
              <a:rPr lang="fr-FR" sz="1400" dirty="0" err="1">
                <a:solidFill>
                  <a:schemeClr val="tx2">
                    <a:lumMod val="25000"/>
                  </a:schemeClr>
                </a:solidFill>
                <a:effectLst/>
                <a:latin typeface="Optima" panose="02000503060000020004" pitchFamily="2" charset="0"/>
              </a:rPr>
              <a:t>Adjusted</a:t>
            </a:r>
            <a:r>
              <a:rPr lang="fr-FR" sz="1400" dirty="0">
                <a:solidFill>
                  <a:schemeClr val="tx2">
                    <a:lumMod val="25000"/>
                  </a:schemeClr>
                </a:solidFill>
                <a:effectLst/>
                <a:latin typeface="Optima" panose="02000503060000020004" pitchFamily="2" charset="0"/>
              </a:rPr>
              <a:t> Rand Index (ARI) est une mesure de similarité utilisée pour évaluer à </a:t>
            </a:r>
          </a:p>
          <a:p>
            <a:r>
              <a:rPr lang="fr-FR" sz="1400" dirty="0">
                <a:solidFill>
                  <a:schemeClr val="tx2">
                    <a:lumMod val="25000"/>
                  </a:schemeClr>
                </a:solidFill>
                <a:effectLst/>
                <a:latin typeface="Optima" panose="02000503060000020004" pitchFamily="2" charset="0"/>
              </a:rPr>
              <a:t>quel point les regroupements de données entre différentes périodes sont cohérents.</a:t>
            </a:r>
            <a:endParaRPr lang="fr-FR" dirty="0">
              <a:solidFill>
                <a:schemeClr val="tx2">
                  <a:lumMod val="25000"/>
                </a:schemeClr>
              </a:solidFill>
            </a:endParaRPr>
          </a:p>
        </p:txBody>
      </p:sp>
      <p:sp>
        <p:nvSpPr>
          <p:cNvPr id="45" name="ZoneTexte 44">
            <a:extLst>
              <a:ext uri="{FF2B5EF4-FFF2-40B4-BE49-F238E27FC236}">
                <a16:creationId xmlns:a16="http://schemas.microsoft.com/office/drawing/2014/main" id="{0FF5AE32-7630-A9FA-9A66-46A26A21A4BC}"/>
              </a:ext>
            </a:extLst>
          </p:cNvPr>
          <p:cNvSpPr txBox="1"/>
          <p:nvPr/>
        </p:nvSpPr>
        <p:spPr>
          <a:xfrm>
            <a:off x="955763" y="3314612"/>
            <a:ext cx="2177199" cy="307777"/>
          </a:xfrm>
          <a:prstGeom prst="rect">
            <a:avLst/>
          </a:prstGeom>
          <a:noFill/>
        </p:spPr>
        <p:txBody>
          <a:bodyPr wrap="none" rtlCol="0">
            <a:spAutoFit/>
          </a:bodyPr>
          <a:lstStyle/>
          <a:p>
            <a:r>
              <a:rPr lang="fr-FR" dirty="0">
                <a:latin typeface="Optima" panose="02000503060000020004" pitchFamily="2" charset="0"/>
              </a:rPr>
              <a:t>ARI = (M0(</a:t>
            </a:r>
            <a:r>
              <a:rPr lang="fr-FR" dirty="0" err="1">
                <a:latin typeface="Optima" panose="02000503060000020004" pitchFamily="2" charset="0"/>
              </a:rPr>
              <a:t>T</a:t>
            </a:r>
            <a:r>
              <a:rPr lang="fr-FR" dirty="0">
                <a:latin typeface="Optima" panose="02000503060000020004" pitchFamily="2" charset="0"/>
              </a:rPr>
              <a:t>[i]), M[i](</a:t>
            </a:r>
            <a:r>
              <a:rPr lang="fr-FR" dirty="0" err="1">
                <a:latin typeface="Optima" panose="02000503060000020004" pitchFamily="2" charset="0"/>
              </a:rPr>
              <a:t>T</a:t>
            </a:r>
            <a:r>
              <a:rPr lang="fr-FR" dirty="0">
                <a:latin typeface="Optima" panose="02000503060000020004" pitchFamily="2" charset="0"/>
              </a:rPr>
              <a:t>[i]))</a:t>
            </a:r>
          </a:p>
        </p:txBody>
      </p:sp>
    </p:spTree>
    <p:extLst>
      <p:ext uri="{BB962C8B-B14F-4D97-AF65-F5344CB8AC3E}">
        <p14:creationId xmlns:p14="http://schemas.microsoft.com/office/powerpoint/2010/main" val="139292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3" name="Titre 2">
            <a:extLst>
              <a:ext uri="{FF2B5EF4-FFF2-40B4-BE49-F238E27FC236}">
                <a16:creationId xmlns:a16="http://schemas.microsoft.com/office/drawing/2014/main" id="{7D3B34E8-7170-BD3E-D047-5D98C274BBC5}"/>
              </a:ext>
            </a:extLst>
          </p:cNvPr>
          <p:cNvSpPr>
            <a:spLocks noGrp="1"/>
          </p:cNvSpPr>
          <p:nvPr>
            <p:ph type="title"/>
          </p:nvPr>
        </p:nvSpPr>
        <p:spPr/>
        <p:txBody>
          <a:bodyPr/>
          <a:lstStyle/>
          <a:p>
            <a:r>
              <a:rPr lang="fr-FR" sz="2200" dirty="0"/>
              <a:t>Stabilité du modèle</a:t>
            </a:r>
          </a:p>
        </p:txBody>
      </p:sp>
      <p:pic>
        <p:nvPicPr>
          <p:cNvPr id="4" name="Image 3">
            <a:extLst>
              <a:ext uri="{FF2B5EF4-FFF2-40B4-BE49-F238E27FC236}">
                <a16:creationId xmlns:a16="http://schemas.microsoft.com/office/drawing/2014/main" id="{D166A0EA-7494-76D4-B1E8-9F6BBDA65E4B}"/>
              </a:ext>
            </a:extLst>
          </p:cNvPr>
          <p:cNvPicPr>
            <a:picLocks noChangeAspect="1"/>
          </p:cNvPicPr>
          <p:nvPr/>
        </p:nvPicPr>
        <p:blipFill>
          <a:blip r:embed="rId3"/>
          <a:stretch>
            <a:fillRect/>
          </a:stretch>
        </p:blipFill>
        <p:spPr>
          <a:xfrm>
            <a:off x="1862052" y="1746220"/>
            <a:ext cx="4645928" cy="2183586"/>
          </a:xfrm>
          <a:prstGeom prst="rect">
            <a:avLst/>
          </a:prstGeom>
        </p:spPr>
      </p:pic>
      <p:sp>
        <p:nvSpPr>
          <p:cNvPr id="7" name="ZoneTexte 6">
            <a:extLst>
              <a:ext uri="{FF2B5EF4-FFF2-40B4-BE49-F238E27FC236}">
                <a16:creationId xmlns:a16="http://schemas.microsoft.com/office/drawing/2014/main" id="{1D5497B2-5A0D-D3CD-B5DD-D19994D54126}"/>
              </a:ext>
            </a:extLst>
          </p:cNvPr>
          <p:cNvSpPr txBox="1"/>
          <p:nvPr/>
        </p:nvSpPr>
        <p:spPr>
          <a:xfrm>
            <a:off x="720000" y="1005640"/>
            <a:ext cx="7703999" cy="646331"/>
          </a:xfrm>
          <a:prstGeom prst="rect">
            <a:avLst/>
          </a:prstGeom>
          <a:noFill/>
        </p:spPr>
        <p:txBody>
          <a:bodyPr wrap="square" rtlCol="0">
            <a:spAutoFit/>
          </a:bodyPr>
          <a:lstStyle/>
          <a:p>
            <a:r>
              <a:rPr lang="fr-FR" sz="1200" dirty="0">
                <a:solidFill>
                  <a:schemeClr val="tx2">
                    <a:lumMod val="25000"/>
                  </a:schemeClr>
                </a:solidFill>
                <a:effectLst/>
                <a:latin typeface="Optima" panose="02000503060000020004" pitchFamily="2" charset="0"/>
              </a:rPr>
              <a:t>Un ARI proche de 1 indique une forte similitude entre les regroupements, ce qui suggère une stabilité des structures sous-jacentes des données au fil du temps. En revanche, un score plus bas peut indiquer des différences significatives entre les regroupements.</a:t>
            </a:r>
            <a:endParaRPr lang="fr-FR" sz="1200" dirty="0">
              <a:solidFill>
                <a:schemeClr val="tx2">
                  <a:lumMod val="25000"/>
                </a:schemeClr>
              </a:solidFill>
              <a:latin typeface="Optima" panose="02000503060000020004" pitchFamily="2" charset="0"/>
            </a:endParaRPr>
          </a:p>
        </p:txBody>
      </p:sp>
      <p:sp>
        <p:nvSpPr>
          <p:cNvPr id="8" name="ZoneTexte 7">
            <a:extLst>
              <a:ext uri="{FF2B5EF4-FFF2-40B4-BE49-F238E27FC236}">
                <a16:creationId xmlns:a16="http://schemas.microsoft.com/office/drawing/2014/main" id="{F95E155B-D80E-DD18-ADEE-8B97ACA5E738}"/>
              </a:ext>
            </a:extLst>
          </p:cNvPr>
          <p:cNvSpPr txBox="1"/>
          <p:nvPr/>
        </p:nvSpPr>
        <p:spPr>
          <a:xfrm>
            <a:off x="1305016" y="4053884"/>
            <a:ext cx="6533965" cy="461665"/>
          </a:xfrm>
          <a:prstGeom prst="rect">
            <a:avLst/>
          </a:prstGeom>
          <a:noFill/>
        </p:spPr>
        <p:txBody>
          <a:bodyPr wrap="square" rtlCol="0">
            <a:spAutoFit/>
          </a:bodyPr>
          <a:lstStyle/>
          <a:p>
            <a:r>
              <a:rPr lang="fr-FR" sz="1200" dirty="0">
                <a:solidFill>
                  <a:schemeClr val="tx2">
                    <a:lumMod val="25000"/>
                  </a:schemeClr>
                </a:solidFill>
                <a:effectLst/>
                <a:latin typeface="Optima" panose="02000503060000020004" pitchFamily="2" charset="0"/>
              </a:rPr>
              <a:t>La diminution du score ARI en dessous de 0,8 après 12 jours souligne l'importance d'une réévaluation fréquente des méthodes de modélisation. </a:t>
            </a:r>
            <a:endParaRPr lang="fr-FR" sz="1200" dirty="0">
              <a:solidFill>
                <a:schemeClr val="tx2">
                  <a:lumMod val="25000"/>
                </a:schemeClr>
              </a:solidFill>
              <a:latin typeface="Optima" panose="02000503060000020004"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4" name="Google Shape;462;p42">
            <a:extLst>
              <a:ext uri="{FF2B5EF4-FFF2-40B4-BE49-F238E27FC236}">
                <a16:creationId xmlns:a16="http://schemas.microsoft.com/office/drawing/2014/main" id="{9A3AD449-AFBC-DCBB-DB57-06A3B82743AD}"/>
              </a:ext>
            </a:extLst>
          </p:cNvPr>
          <p:cNvSpPr txBox="1">
            <a:spLocks noGrp="1"/>
          </p:cNvSpPr>
          <p:nvPr>
            <p:ph type="title"/>
          </p:nvPr>
        </p:nvSpPr>
        <p:spPr>
          <a:xfrm>
            <a:off x="3584077" y="235299"/>
            <a:ext cx="16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Conclusion</a:t>
            </a:r>
            <a:endParaRPr sz="2200" dirty="0"/>
          </a:p>
        </p:txBody>
      </p:sp>
      <p:pic>
        <p:nvPicPr>
          <p:cNvPr id="5" name="Image 4" descr="Une image contenant diagramme, capture d’écran, cercle, conception&#10;&#10;Description générée automatiquement">
            <a:extLst>
              <a:ext uri="{FF2B5EF4-FFF2-40B4-BE49-F238E27FC236}">
                <a16:creationId xmlns:a16="http://schemas.microsoft.com/office/drawing/2014/main" id="{B87380A5-66D9-FE33-26A4-515236673D52}"/>
              </a:ext>
            </a:extLst>
          </p:cNvPr>
          <p:cNvPicPr>
            <a:picLocks noChangeAspect="1"/>
          </p:cNvPicPr>
          <p:nvPr/>
        </p:nvPicPr>
        <p:blipFill>
          <a:blip r:embed="rId3"/>
          <a:stretch>
            <a:fillRect/>
          </a:stretch>
        </p:blipFill>
        <p:spPr>
          <a:xfrm>
            <a:off x="1133641" y="2971370"/>
            <a:ext cx="2432786" cy="2172130"/>
          </a:xfrm>
          <a:prstGeom prst="rect">
            <a:avLst/>
          </a:prstGeom>
        </p:spPr>
      </p:pic>
      <p:pic>
        <p:nvPicPr>
          <p:cNvPr id="6" name="Image 5" descr="Une image contenant Police, capture d’écran, texte, conception&#10;&#10;Description générée automatiquement">
            <a:extLst>
              <a:ext uri="{FF2B5EF4-FFF2-40B4-BE49-F238E27FC236}">
                <a16:creationId xmlns:a16="http://schemas.microsoft.com/office/drawing/2014/main" id="{7EC510AD-433B-CDD0-DA2F-CDCDE1EEED81}"/>
              </a:ext>
            </a:extLst>
          </p:cNvPr>
          <p:cNvPicPr>
            <a:picLocks noChangeAspect="1"/>
          </p:cNvPicPr>
          <p:nvPr/>
        </p:nvPicPr>
        <p:blipFill>
          <a:blip r:embed="rId4"/>
          <a:stretch>
            <a:fillRect/>
          </a:stretch>
        </p:blipFill>
        <p:spPr>
          <a:xfrm>
            <a:off x="2999602" y="4120345"/>
            <a:ext cx="1133650" cy="854229"/>
          </a:xfrm>
          <a:prstGeom prst="rect">
            <a:avLst/>
          </a:prstGeom>
        </p:spPr>
      </p:pic>
      <p:sp>
        <p:nvSpPr>
          <p:cNvPr id="7" name="ZoneTexte 6">
            <a:extLst>
              <a:ext uri="{FF2B5EF4-FFF2-40B4-BE49-F238E27FC236}">
                <a16:creationId xmlns:a16="http://schemas.microsoft.com/office/drawing/2014/main" id="{F0D62744-FA5C-AB17-0393-3D9B39FC65E9}"/>
              </a:ext>
            </a:extLst>
          </p:cNvPr>
          <p:cNvSpPr txBox="1"/>
          <p:nvPr/>
        </p:nvSpPr>
        <p:spPr>
          <a:xfrm>
            <a:off x="4404677" y="4120345"/>
            <a:ext cx="3605682" cy="1046440"/>
          </a:xfrm>
          <a:prstGeom prst="rect">
            <a:avLst/>
          </a:prstGeom>
          <a:noFill/>
        </p:spPr>
        <p:txBody>
          <a:bodyPr wrap="square">
            <a:spAutoFit/>
          </a:bodyPr>
          <a:lstStyle/>
          <a:p>
            <a:pPr algn="l"/>
            <a:r>
              <a:rPr lang="fr-FR" sz="1200" dirty="0">
                <a:solidFill>
                  <a:schemeClr val="tx2">
                    <a:lumMod val="50000"/>
                  </a:schemeClr>
                </a:solidFill>
                <a:effectLst/>
                <a:latin typeface="Optima" panose="02000503060000020004" pitchFamily="2" charset="0"/>
              </a:rPr>
              <a:t>Cluster 0 </a:t>
            </a:r>
            <a:r>
              <a:rPr lang="fr-FR" sz="1200" dirty="0">
                <a:solidFill>
                  <a:schemeClr val="tx2">
                    <a:lumMod val="25000"/>
                  </a:schemeClr>
                </a:solidFill>
                <a:effectLst/>
                <a:latin typeface="Optima" panose="02000503060000020004" pitchFamily="2" charset="0"/>
              </a:rPr>
              <a:t>: Clientèle à fidéliser</a:t>
            </a:r>
          </a:p>
          <a:p>
            <a:pPr algn="l"/>
            <a:r>
              <a:rPr lang="fr-FR" sz="1200" dirty="0">
                <a:solidFill>
                  <a:schemeClr val="tx2">
                    <a:lumMod val="50000"/>
                  </a:schemeClr>
                </a:solidFill>
                <a:effectLst/>
                <a:latin typeface="Optima" panose="02000503060000020004" pitchFamily="2" charset="0"/>
              </a:rPr>
              <a:t>Cluster 1 </a:t>
            </a:r>
            <a:r>
              <a:rPr lang="fr-FR" sz="1200" dirty="0">
                <a:solidFill>
                  <a:schemeClr val="tx2">
                    <a:lumMod val="25000"/>
                  </a:schemeClr>
                </a:solidFill>
                <a:effectLst/>
                <a:latin typeface="Optima" panose="02000503060000020004" pitchFamily="2" charset="0"/>
              </a:rPr>
              <a:t>: Clientèle perdu à récupérer</a:t>
            </a:r>
          </a:p>
          <a:p>
            <a:pPr algn="l"/>
            <a:r>
              <a:rPr lang="fr-FR" sz="1200" dirty="0">
                <a:solidFill>
                  <a:schemeClr val="tx2">
                    <a:lumMod val="50000"/>
                  </a:schemeClr>
                </a:solidFill>
                <a:effectLst/>
                <a:latin typeface="Optima" panose="02000503060000020004" pitchFamily="2" charset="0"/>
              </a:rPr>
              <a:t>Cluster 2 </a:t>
            </a:r>
            <a:r>
              <a:rPr lang="fr-FR" sz="1200" dirty="0">
                <a:solidFill>
                  <a:schemeClr val="tx2">
                    <a:lumMod val="25000"/>
                  </a:schemeClr>
                </a:solidFill>
                <a:effectLst/>
                <a:latin typeface="Optima" panose="02000503060000020004" pitchFamily="2" charset="0"/>
              </a:rPr>
              <a:t>: Clientèle à récompenser/fidéliser</a:t>
            </a:r>
          </a:p>
          <a:p>
            <a:pPr algn="l"/>
            <a:r>
              <a:rPr lang="fr-FR" sz="1200" dirty="0">
                <a:solidFill>
                  <a:schemeClr val="tx2">
                    <a:lumMod val="50000"/>
                  </a:schemeClr>
                </a:solidFill>
                <a:effectLst/>
                <a:latin typeface="Optima" panose="02000503060000020004" pitchFamily="2" charset="0"/>
              </a:rPr>
              <a:t>Cluster 3 </a:t>
            </a:r>
            <a:r>
              <a:rPr lang="fr-FR" sz="1200" dirty="0">
                <a:solidFill>
                  <a:schemeClr val="tx2">
                    <a:lumMod val="25000"/>
                  </a:schemeClr>
                </a:solidFill>
                <a:effectLst/>
                <a:latin typeface="Optima" panose="02000503060000020004" pitchFamily="2" charset="0"/>
              </a:rPr>
              <a:t>: Clients loyaux</a:t>
            </a:r>
          </a:p>
          <a:p>
            <a:endParaRPr lang="fr-FR" dirty="0">
              <a:solidFill>
                <a:schemeClr val="tx2">
                  <a:lumMod val="25000"/>
                </a:schemeClr>
              </a:solidFill>
              <a:latin typeface="Angsana New" panose="02020603050405020304" pitchFamily="18" charset="-34"/>
              <a:cs typeface="Angsana New" panose="02020603050405020304" pitchFamily="18" charset="-34"/>
            </a:endParaRPr>
          </a:p>
        </p:txBody>
      </p:sp>
      <p:sp>
        <p:nvSpPr>
          <p:cNvPr id="12" name="ZoneTexte 11">
            <a:extLst>
              <a:ext uri="{FF2B5EF4-FFF2-40B4-BE49-F238E27FC236}">
                <a16:creationId xmlns:a16="http://schemas.microsoft.com/office/drawing/2014/main" id="{68DC4B18-4DF2-0739-A12E-B0FF84932AFA}"/>
              </a:ext>
            </a:extLst>
          </p:cNvPr>
          <p:cNvSpPr txBox="1"/>
          <p:nvPr/>
        </p:nvSpPr>
        <p:spPr>
          <a:xfrm>
            <a:off x="590913" y="934263"/>
            <a:ext cx="4223657" cy="954107"/>
          </a:xfrm>
          <a:prstGeom prst="rect">
            <a:avLst/>
          </a:prstGeom>
          <a:noFill/>
        </p:spPr>
        <p:txBody>
          <a:bodyPr wrap="square" rtlCol="0">
            <a:spAutoFit/>
          </a:bodyPr>
          <a:lstStyle/>
          <a:p>
            <a:pPr algn="l"/>
            <a:r>
              <a:rPr lang="fr-FR" dirty="0">
                <a:solidFill>
                  <a:srgbClr val="0070C0"/>
                </a:solidFill>
                <a:effectLst/>
                <a:latin typeface="Optima" panose="02000503060000020004" pitchFamily="2" charset="0"/>
              </a:rPr>
              <a:t>Modèle recommandé </a:t>
            </a:r>
            <a:r>
              <a:rPr lang="fr-FR" dirty="0">
                <a:solidFill>
                  <a:schemeClr val="bg2">
                    <a:lumMod val="25000"/>
                  </a:schemeClr>
                </a:solidFill>
                <a:effectLst/>
                <a:latin typeface="Optima" panose="02000503060000020004" pitchFamily="2" charset="0"/>
              </a:rPr>
              <a:t>: K-</a:t>
            </a:r>
            <a:r>
              <a:rPr lang="fr-FR" dirty="0" err="1">
                <a:solidFill>
                  <a:schemeClr val="bg2">
                    <a:lumMod val="25000"/>
                  </a:schemeClr>
                </a:solidFill>
                <a:effectLst/>
                <a:latin typeface="Optima" panose="02000503060000020004" pitchFamily="2" charset="0"/>
              </a:rPr>
              <a:t>means</a:t>
            </a:r>
            <a:r>
              <a:rPr lang="fr-FR" dirty="0">
                <a:solidFill>
                  <a:schemeClr val="bg2">
                    <a:lumMod val="25000"/>
                  </a:schemeClr>
                </a:solidFill>
                <a:effectLst/>
                <a:latin typeface="Optima" panose="02000503060000020004" pitchFamily="2" charset="0"/>
              </a:rPr>
              <a:t> avec les données RFM et k=4</a:t>
            </a:r>
          </a:p>
          <a:p>
            <a:pPr algn="l"/>
            <a:r>
              <a:rPr lang="fr-FR" dirty="0">
                <a:solidFill>
                  <a:srgbClr val="0070C0"/>
                </a:solidFill>
                <a:effectLst/>
                <a:latin typeface="Optima" panose="02000503060000020004" pitchFamily="2" charset="0"/>
              </a:rPr>
              <a:t>Maintenance du modèle </a:t>
            </a:r>
            <a:r>
              <a:rPr lang="fr-FR" dirty="0">
                <a:solidFill>
                  <a:schemeClr val="bg2">
                    <a:lumMod val="25000"/>
                  </a:schemeClr>
                </a:solidFill>
                <a:effectLst/>
                <a:latin typeface="Optima" panose="02000503060000020004" pitchFamily="2" charset="0"/>
              </a:rPr>
              <a:t>: Le modèle devra être actualisé tous les 12 jours.</a:t>
            </a:r>
          </a:p>
        </p:txBody>
      </p:sp>
      <p:sp>
        <p:nvSpPr>
          <p:cNvPr id="2" name="ZoneTexte 1">
            <a:extLst>
              <a:ext uri="{FF2B5EF4-FFF2-40B4-BE49-F238E27FC236}">
                <a16:creationId xmlns:a16="http://schemas.microsoft.com/office/drawing/2014/main" id="{9AFDBA9B-04A3-AFEC-D05E-E8E28D95D2FD}"/>
              </a:ext>
            </a:extLst>
          </p:cNvPr>
          <p:cNvSpPr txBox="1"/>
          <p:nvPr/>
        </p:nvSpPr>
        <p:spPr>
          <a:xfrm>
            <a:off x="3038467" y="2260593"/>
            <a:ext cx="3424518" cy="338554"/>
          </a:xfrm>
          <a:prstGeom prst="rect">
            <a:avLst/>
          </a:prstGeom>
          <a:noFill/>
        </p:spPr>
        <p:txBody>
          <a:bodyPr wrap="square" rtlCol="0">
            <a:spAutoFit/>
          </a:bodyPr>
          <a:lstStyle/>
          <a:p>
            <a:r>
              <a:rPr lang="fr-FR" sz="1600" dirty="0">
                <a:solidFill>
                  <a:schemeClr val="bg2">
                    <a:lumMod val="25000"/>
                  </a:schemeClr>
                </a:solidFill>
                <a:latin typeface="Optima" panose="02000503060000020004" pitchFamily="2" charset="0"/>
              </a:rPr>
              <a:t>Résultats de la segmentation</a:t>
            </a:r>
          </a:p>
        </p:txBody>
      </p:sp>
    </p:spTree>
    <p:extLst>
      <p:ext uri="{BB962C8B-B14F-4D97-AF65-F5344CB8AC3E}">
        <p14:creationId xmlns:p14="http://schemas.microsoft.com/office/powerpoint/2010/main" val="4228338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Merci!</a:t>
            </a:r>
            <a:endParaRPr dirty="0"/>
          </a:p>
        </p:txBody>
      </p:sp>
      <p:sp>
        <p:nvSpPr>
          <p:cNvPr id="1079" name="Google Shape;1079;p7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err="1">
                <a:latin typeface="DM Sans Medium"/>
                <a:ea typeface="DM Sans Medium"/>
                <a:cs typeface="DM Sans Medium"/>
                <a:sym typeface="DM Sans Medium"/>
              </a:rPr>
              <a:t>Avez</a:t>
            </a:r>
            <a:r>
              <a:rPr lang="en" sz="2000" dirty="0">
                <a:latin typeface="DM Sans Medium"/>
                <a:ea typeface="DM Sans Medium"/>
                <a:cs typeface="DM Sans Medium"/>
                <a:sym typeface="DM Sans Medium"/>
              </a:rPr>
              <a:t> </a:t>
            </a:r>
            <a:r>
              <a:rPr lang="en" sz="2000" dirty="0" err="1">
                <a:latin typeface="DM Sans Medium"/>
                <a:ea typeface="DM Sans Medium"/>
                <a:cs typeface="DM Sans Medium"/>
                <a:sym typeface="DM Sans Medium"/>
              </a:rPr>
              <a:t>vous</a:t>
            </a:r>
            <a:r>
              <a:rPr lang="en" sz="2000" dirty="0">
                <a:latin typeface="DM Sans Medium"/>
                <a:ea typeface="DM Sans Medium"/>
                <a:cs typeface="DM Sans Medium"/>
                <a:sym typeface="DM Sans Medium"/>
              </a:rPr>
              <a:t> des questions?</a:t>
            </a:r>
            <a:endParaRPr sz="2000" dirty="0">
              <a:latin typeface="DM Sans Medium"/>
              <a:ea typeface="DM Sans Medium"/>
              <a:cs typeface="DM Sans Medium"/>
              <a:sym typeface="DM Sans Medium"/>
            </a:endParaRP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2078903" y="365753"/>
            <a:ext cx="2333725" cy="5416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bg2">
                    <a:lumMod val="25000"/>
                  </a:schemeClr>
                </a:solidFill>
              </a:rPr>
              <a:t>Introduction</a:t>
            </a:r>
            <a:endParaRPr sz="2200" dirty="0">
              <a:solidFill>
                <a:schemeClr val="bg2">
                  <a:lumMod val="25000"/>
                </a:schemeClr>
              </a:solidFill>
            </a:endParaRPr>
          </a:p>
        </p:txBody>
      </p:sp>
      <p:sp>
        <p:nvSpPr>
          <p:cNvPr id="431" name="Google Shape;431;p40"/>
          <p:cNvSpPr txBox="1">
            <a:spLocks noGrp="1"/>
          </p:cNvSpPr>
          <p:nvPr>
            <p:ph type="subTitle" idx="1"/>
          </p:nvPr>
        </p:nvSpPr>
        <p:spPr>
          <a:xfrm>
            <a:off x="606062" y="1056287"/>
            <a:ext cx="5279408" cy="34312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solidFill>
                  <a:schemeClr val="bg2">
                    <a:lumMod val="25000"/>
                  </a:schemeClr>
                </a:solidFill>
              </a:rPr>
              <a:t>Cette présentation vise à mettre en lumière les grandes étapes de notre projet pour </a:t>
            </a:r>
            <a:r>
              <a:rPr lang="fr-FR" sz="1200" dirty="0" err="1">
                <a:solidFill>
                  <a:schemeClr val="bg2">
                    <a:lumMod val="25000"/>
                  </a:schemeClr>
                </a:solidFill>
              </a:rPr>
              <a:t>Olist</a:t>
            </a:r>
            <a:r>
              <a:rPr lang="fr-FR" sz="1200" dirty="0">
                <a:solidFill>
                  <a:schemeClr val="bg2">
                    <a:lumMod val="25000"/>
                  </a:schemeClr>
                </a:solidFill>
              </a:rPr>
              <a:t> :</a:t>
            </a:r>
          </a:p>
          <a:p>
            <a:pPr marL="0" lvl="0" indent="0" algn="l" rtl="0">
              <a:spcBef>
                <a:spcPts val="0"/>
              </a:spcBef>
              <a:spcAft>
                <a:spcPts val="0"/>
              </a:spcAft>
              <a:buNone/>
            </a:pPr>
            <a:endParaRPr lang="fr-FR" sz="1200" dirty="0">
              <a:solidFill>
                <a:schemeClr val="bg2">
                  <a:lumMod val="25000"/>
                </a:schemeClr>
              </a:solidFill>
            </a:endParaRPr>
          </a:p>
          <a:p>
            <a:pPr marL="0" lvl="0" indent="0" algn="l" rtl="0">
              <a:spcBef>
                <a:spcPts val="0"/>
              </a:spcBef>
              <a:spcAft>
                <a:spcPts val="0"/>
              </a:spcAft>
              <a:buNone/>
            </a:pPr>
            <a:r>
              <a:rPr lang="fr-FR" sz="1200" dirty="0">
                <a:solidFill>
                  <a:schemeClr val="bg2">
                    <a:lumMod val="25000"/>
                  </a:schemeClr>
                </a:solidFill>
              </a:rPr>
              <a:t>1. Requêtes SQL : Nous avons débuté par la création de la base de données SQL d'</a:t>
            </a:r>
            <a:r>
              <a:rPr lang="fr-FR" sz="1200" dirty="0" err="1">
                <a:solidFill>
                  <a:schemeClr val="bg2">
                    <a:lumMod val="25000"/>
                  </a:schemeClr>
                </a:solidFill>
              </a:rPr>
              <a:t>Olist</a:t>
            </a:r>
            <a:r>
              <a:rPr lang="fr-FR" sz="1200" dirty="0">
                <a:solidFill>
                  <a:schemeClr val="bg2">
                    <a:lumMod val="25000"/>
                  </a:schemeClr>
                </a:solidFill>
              </a:rPr>
              <a:t>. Puis il a fallu extraire les informations demandées</a:t>
            </a:r>
          </a:p>
          <a:p>
            <a:pPr marL="0" lvl="0" indent="0" algn="l" rtl="0">
              <a:spcBef>
                <a:spcPts val="0"/>
              </a:spcBef>
              <a:spcAft>
                <a:spcPts val="0"/>
              </a:spcAft>
              <a:buNone/>
            </a:pPr>
            <a:endParaRPr lang="fr-FR" sz="1200" dirty="0">
              <a:solidFill>
                <a:schemeClr val="bg2">
                  <a:lumMod val="25000"/>
                </a:schemeClr>
              </a:solidFill>
            </a:endParaRPr>
          </a:p>
          <a:p>
            <a:pPr marL="0" lvl="0" indent="0" algn="l" rtl="0">
              <a:spcBef>
                <a:spcPts val="0"/>
              </a:spcBef>
              <a:spcAft>
                <a:spcPts val="0"/>
              </a:spcAft>
              <a:buNone/>
            </a:pPr>
            <a:r>
              <a:rPr lang="fr-FR" sz="1200" dirty="0">
                <a:solidFill>
                  <a:schemeClr val="bg2">
                    <a:lumMod val="25000"/>
                  </a:schemeClr>
                </a:solidFill>
              </a:rPr>
              <a:t>2. Segmentation Client : L’objectif principal est de segmenter les clients d'</a:t>
            </a:r>
            <a:r>
              <a:rPr lang="fr-FR" sz="1200" dirty="0" err="1">
                <a:solidFill>
                  <a:schemeClr val="bg2">
                    <a:lumMod val="25000"/>
                  </a:schemeClr>
                </a:solidFill>
              </a:rPr>
              <a:t>Olist</a:t>
            </a:r>
            <a:r>
              <a:rPr lang="fr-FR" sz="1200" dirty="0">
                <a:solidFill>
                  <a:schemeClr val="bg2">
                    <a:lumMod val="25000"/>
                  </a:schemeClr>
                </a:solidFill>
              </a:rPr>
              <a:t> en clusters distincts, basés sur leurs comportements et leurs caractéristiques, afin de mieux cibler les campagnes marketing.</a:t>
            </a:r>
          </a:p>
          <a:p>
            <a:pPr marL="0" lvl="0" indent="0" algn="l" rtl="0">
              <a:spcBef>
                <a:spcPts val="0"/>
              </a:spcBef>
              <a:spcAft>
                <a:spcPts val="0"/>
              </a:spcAft>
              <a:buNone/>
            </a:pPr>
            <a:endParaRPr lang="fr-FR" sz="1200" dirty="0">
              <a:solidFill>
                <a:schemeClr val="bg2">
                  <a:lumMod val="25000"/>
                </a:schemeClr>
              </a:solidFill>
            </a:endParaRPr>
          </a:p>
          <a:p>
            <a:pPr marL="0" lvl="0" indent="0" algn="l" rtl="0">
              <a:spcBef>
                <a:spcPts val="0"/>
              </a:spcBef>
              <a:spcAft>
                <a:spcPts val="0"/>
              </a:spcAft>
              <a:buNone/>
            </a:pPr>
            <a:r>
              <a:rPr lang="fr-FR" sz="1200" dirty="0">
                <a:solidFill>
                  <a:schemeClr val="bg2">
                    <a:lumMod val="25000"/>
                  </a:schemeClr>
                </a:solidFill>
              </a:rPr>
              <a:t>3. Maintenance du Modèle : Enfin, nous avons abordé la phase de maintenance du modèle, en recommandant une fréquence de mise à jour pour garantir la pertinence et l'efficacité continue de la segmentation client au fil du temps</a:t>
            </a:r>
            <a:r>
              <a:rPr lang="fr-FR" dirty="0">
                <a:solidFill>
                  <a:schemeClr val="bg2">
                    <a:lumMod val="25000"/>
                  </a:schemeClr>
                </a:solidFill>
              </a:rPr>
              <a:t>.</a:t>
            </a:r>
            <a:endParaRPr dirty="0">
              <a:solidFill>
                <a:schemeClr val="bg2">
                  <a:lumMod val="25000"/>
                </a:schemeClr>
              </a:solidFill>
            </a:endParaRPr>
          </a:p>
        </p:txBody>
      </p:sp>
      <p:grpSp>
        <p:nvGrpSpPr>
          <p:cNvPr id="432" name="Google Shape;432;p40"/>
          <p:cNvGrpSpPr/>
          <p:nvPr/>
        </p:nvGrpSpPr>
        <p:grpSpPr>
          <a:xfrm>
            <a:off x="5930880" y="0"/>
            <a:ext cx="3576225" cy="5296872"/>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7"/>
          <p:cNvSpPr txBox="1">
            <a:spLocks noGrp="1"/>
          </p:cNvSpPr>
          <p:nvPr>
            <p:ph type="title"/>
          </p:nvPr>
        </p:nvSpPr>
        <p:spPr>
          <a:xfrm>
            <a:off x="720000" y="11873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err="1"/>
              <a:t>Requêtes</a:t>
            </a:r>
            <a:r>
              <a:rPr lang="en" sz="2200" dirty="0"/>
              <a:t> SQL</a:t>
            </a:r>
            <a:endParaRPr sz="2200" dirty="0"/>
          </a:p>
        </p:txBody>
      </p:sp>
      <p:graphicFrame>
        <p:nvGraphicFramePr>
          <p:cNvPr id="4" name="Tableau 4">
            <a:extLst>
              <a:ext uri="{FF2B5EF4-FFF2-40B4-BE49-F238E27FC236}">
                <a16:creationId xmlns:a16="http://schemas.microsoft.com/office/drawing/2014/main" id="{0B449B4C-925B-E4E0-884F-63C3EA935F29}"/>
              </a:ext>
            </a:extLst>
          </p:cNvPr>
          <p:cNvGraphicFramePr>
            <a:graphicFrameLocks noGrp="1"/>
          </p:cNvGraphicFramePr>
          <p:nvPr>
            <p:extLst>
              <p:ext uri="{D42A27DB-BD31-4B8C-83A1-F6EECF244321}">
                <p14:modId xmlns:p14="http://schemas.microsoft.com/office/powerpoint/2010/main" val="3151471744"/>
              </p:ext>
            </p:extLst>
          </p:nvPr>
        </p:nvGraphicFramePr>
        <p:xfrm>
          <a:off x="463456" y="1032966"/>
          <a:ext cx="8405336" cy="3718327"/>
        </p:xfrm>
        <a:graphic>
          <a:graphicData uri="http://schemas.openxmlformats.org/drawingml/2006/table">
            <a:tbl>
              <a:tblPr firstRow="1" bandRow="1">
                <a:tableStyleId>{B7FC2906-974E-4CE8-8B5D-B042450F5591}</a:tableStyleId>
              </a:tblPr>
              <a:tblGrid>
                <a:gridCol w="1160016">
                  <a:extLst>
                    <a:ext uri="{9D8B030D-6E8A-4147-A177-3AD203B41FA5}">
                      <a16:colId xmlns:a16="http://schemas.microsoft.com/office/drawing/2014/main" val="3312360991"/>
                    </a:ext>
                  </a:extLst>
                </a:gridCol>
                <a:gridCol w="4131869">
                  <a:extLst>
                    <a:ext uri="{9D8B030D-6E8A-4147-A177-3AD203B41FA5}">
                      <a16:colId xmlns:a16="http://schemas.microsoft.com/office/drawing/2014/main" val="3386406968"/>
                    </a:ext>
                  </a:extLst>
                </a:gridCol>
                <a:gridCol w="3113451">
                  <a:extLst>
                    <a:ext uri="{9D8B030D-6E8A-4147-A177-3AD203B41FA5}">
                      <a16:colId xmlns:a16="http://schemas.microsoft.com/office/drawing/2014/main" val="3564588491"/>
                    </a:ext>
                  </a:extLst>
                </a:gridCol>
              </a:tblGrid>
              <a:tr h="401717">
                <a:tc>
                  <a:txBody>
                    <a:bodyPr/>
                    <a:lstStyle/>
                    <a:p>
                      <a:pPr algn="ctr"/>
                      <a:r>
                        <a:rPr lang="fr-FR" sz="1200" b="0" i="0" dirty="0">
                          <a:solidFill>
                            <a:schemeClr val="bg2">
                              <a:lumMod val="25000"/>
                            </a:schemeClr>
                          </a:solidFill>
                          <a:latin typeface="Optima" panose="02000503060000020004" pitchFamily="2" charset="0"/>
                        </a:rPr>
                        <a:t>Titre</a:t>
                      </a:r>
                    </a:p>
                  </a:txBody>
                  <a:tcPr/>
                </a:tc>
                <a:tc>
                  <a:txBody>
                    <a:bodyPr/>
                    <a:lstStyle/>
                    <a:p>
                      <a:pPr algn="ctr"/>
                      <a:r>
                        <a:rPr lang="fr-FR" sz="1200" b="0" i="0" dirty="0">
                          <a:solidFill>
                            <a:schemeClr val="bg2">
                              <a:lumMod val="25000"/>
                            </a:schemeClr>
                          </a:solidFill>
                          <a:latin typeface="Optima" panose="02000503060000020004" pitchFamily="2" charset="0"/>
                        </a:rPr>
                        <a:t>Requête</a:t>
                      </a:r>
                    </a:p>
                  </a:txBody>
                  <a:tcPr/>
                </a:tc>
                <a:tc>
                  <a:txBody>
                    <a:bodyPr/>
                    <a:lstStyle/>
                    <a:p>
                      <a:pPr algn="ctr"/>
                      <a:r>
                        <a:rPr lang="fr-FR" sz="1200" b="0" i="0" dirty="0">
                          <a:solidFill>
                            <a:schemeClr val="bg2">
                              <a:lumMod val="25000"/>
                            </a:schemeClr>
                          </a:solidFill>
                          <a:latin typeface="Optima" panose="02000503060000020004" pitchFamily="2" charset="0"/>
                        </a:rPr>
                        <a:t>Résultat</a:t>
                      </a:r>
                    </a:p>
                  </a:txBody>
                  <a:tcPr/>
                </a:tc>
                <a:extLst>
                  <a:ext uri="{0D108BD9-81ED-4DB2-BD59-A6C34878D82A}">
                    <a16:rowId xmlns:a16="http://schemas.microsoft.com/office/drawing/2014/main" val="4060120773"/>
                  </a:ext>
                </a:extLst>
              </a:tr>
              <a:tr h="779502">
                <a:tc>
                  <a:txBody>
                    <a:bodyPr/>
                    <a:lstStyle/>
                    <a:p>
                      <a:r>
                        <a:rPr lang="fr-FR" sz="1100" b="0" i="0" dirty="0">
                          <a:latin typeface="Optima" panose="02000503060000020004" pitchFamily="2" charset="0"/>
                        </a:rPr>
                        <a:t>Requête 1</a:t>
                      </a:r>
                    </a:p>
                  </a:txBody>
                  <a:tcPr/>
                </a:tc>
                <a:tc>
                  <a:txBody>
                    <a:bodyPr/>
                    <a:lstStyle/>
                    <a:p>
                      <a:r>
                        <a:rPr lang="fr-FR" sz="1200" b="0" i="0" dirty="0">
                          <a:latin typeface="Optima" panose="02000503060000020004" pitchFamily="2" charset="0"/>
                        </a:rPr>
                        <a:t>En excluant les commandes annulées, quelles sont les commandes récentes de moins de 3 mois que les clients ont reçues avec au moins 3 jours de retard?</a:t>
                      </a:r>
                    </a:p>
                  </a:txBody>
                  <a:tcPr/>
                </a:tc>
                <a:tc>
                  <a:txBody>
                    <a:bodyPr/>
                    <a:lstStyle/>
                    <a:p>
                      <a:pPr algn="ctr"/>
                      <a:r>
                        <a:rPr lang="fr-FR" b="0" i="0" dirty="0">
                          <a:latin typeface="Optima" panose="02000503060000020004" pitchFamily="2" charset="0"/>
                        </a:rPr>
                        <a:t>321 Commandes</a:t>
                      </a:r>
                    </a:p>
                  </a:txBody>
                  <a:tcPr anchor="ctr"/>
                </a:tc>
                <a:extLst>
                  <a:ext uri="{0D108BD9-81ED-4DB2-BD59-A6C34878D82A}">
                    <a16:rowId xmlns:a16="http://schemas.microsoft.com/office/drawing/2014/main" val="1727478807"/>
                  </a:ext>
                </a:extLst>
              </a:tr>
              <a:tr h="25371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i="0" dirty="0">
                          <a:latin typeface="Optima" panose="02000503060000020004" pitchFamily="2" charset="0"/>
                        </a:rPr>
                        <a:t>Requête 2</a:t>
                      </a:r>
                    </a:p>
                    <a:p>
                      <a:endParaRPr lang="fr-FR" dirty="0"/>
                    </a:p>
                  </a:txBody>
                  <a:tcPr/>
                </a:tc>
                <a:tc>
                  <a:txBody>
                    <a:bodyPr/>
                    <a:lstStyle/>
                    <a:p>
                      <a:r>
                        <a:rPr lang="fr-FR" sz="1200" b="0" i="0" dirty="0">
                          <a:latin typeface="Optima" panose="02000503060000020004" pitchFamily="2" charset="0"/>
                        </a:rPr>
                        <a:t>Qui sont les vendeurs ayant généré un chiffre d'affaires de plus de    100 000 Real sur des commandes livrées via </a:t>
                      </a:r>
                      <a:r>
                        <a:rPr lang="fr-FR" sz="1200" b="0" i="0" dirty="0" err="1">
                          <a:latin typeface="Optima" panose="02000503060000020004" pitchFamily="2" charset="0"/>
                        </a:rPr>
                        <a:t>Olist</a:t>
                      </a:r>
                      <a:r>
                        <a:rPr lang="fr-FR" sz="1200" b="0" i="0" dirty="0">
                          <a:latin typeface="Optima" panose="02000503060000020004" pitchFamily="2" charset="0"/>
                        </a:rPr>
                        <a:t>?</a:t>
                      </a:r>
                    </a:p>
                  </a:txBody>
                  <a:tcPr/>
                </a:tc>
                <a:tc>
                  <a:txBody>
                    <a:bodyPr/>
                    <a:lstStyle/>
                    <a:p>
                      <a:endParaRPr lang="fr-FR" dirty="0"/>
                    </a:p>
                  </a:txBody>
                  <a:tcPr/>
                </a:tc>
                <a:extLst>
                  <a:ext uri="{0D108BD9-81ED-4DB2-BD59-A6C34878D82A}">
                    <a16:rowId xmlns:a16="http://schemas.microsoft.com/office/drawing/2014/main" val="652102653"/>
                  </a:ext>
                </a:extLst>
              </a:tr>
            </a:tbl>
          </a:graphicData>
        </a:graphic>
      </p:graphicFrame>
      <p:pic>
        <p:nvPicPr>
          <p:cNvPr id="10" name="Image 9" descr="Une image contenant texte, capture d’écran, menu, Police&#10;&#10;Description générée automatiquement">
            <a:extLst>
              <a:ext uri="{FF2B5EF4-FFF2-40B4-BE49-F238E27FC236}">
                <a16:creationId xmlns:a16="http://schemas.microsoft.com/office/drawing/2014/main" id="{9AE8D560-1375-58B0-6DCE-8647B6CF2AA9}"/>
              </a:ext>
            </a:extLst>
          </p:cNvPr>
          <p:cNvPicPr>
            <a:picLocks noChangeAspect="1"/>
          </p:cNvPicPr>
          <p:nvPr/>
        </p:nvPicPr>
        <p:blipFill>
          <a:blip r:embed="rId3"/>
          <a:stretch>
            <a:fillRect/>
          </a:stretch>
        </p:blipFill>
        <p:spPr>
          <a:xfrm>
            <a:off x="6171198" y="2305462"/>
            <a:ext cx="2252802" cy="2339568"/>
          </a:xfrm>
          <a:prstGeom prst="rect">
            <a:avLst/>
          </a:prstGeom>
        </p:spPr>
      </p:pic>
    </p:spTree>
    <p:extLst>
      <p:ext uri="{BB962C8B-B14F-4D97-AF65-F5344CB8AC3E}">
        <p14:creationId xmlns:p14="http://schemas.microsoft.com/office/powerpoint/2010/main" val="432771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err="1">
                <a:solidFill>
                  <a:schemeClr val="bg2">
                    <a:lumMod val="25000"/>
                  </a:schemeClr>
                </a:solidFill>
              </a:rPr>
              <a:t>Requêtes</a:t>
            </a:r>
            <a:r>
              <a:rPr lang="en" sz="2200" dirty="0">
                <a:solidFill>
                  <a:schemeClr val="bg2">
                    <a:lumMod val="25000"/>
                  </a:schemeClr>
                </a:solidFill>
              </a:rPr>
              <a:t> SQL</a:t>
            </a:r>
            <a:endParaRPr sz="2200" dirty="0">
              <a:solidFill>
                <a:schemeClr val="bg2">
                  <a:lumMod val="25000"/>
                </a:schemeClr>
              </a:solidFill>
            </a:endParaRPr>
          </a:p>
        </p:txBody>
      </p:sp>
      <p:graphicFrame>
        <p:nvGraphicFramePr>
          <p:cNvPr id="4" name="Tableau 4">
            <a:extLst>
              <a:ext uri="{FF2B5EF4-FFF2-40B4-BE49-F238E27FC236}">
                <a16:creationId xmlns:a16="http://schemas.microsoft.com/office/drawing/2014/main" id="{0B449B4C-925B-E4E0-884F-63C3EA935F29}"/>
              </a:ext>
            </a:extLst>
          </p:cNvPr>
          <p:cNvGraphicFramePr>
            <a:graphicFrameLocks noGrp="1"/>
          </p:cNvGraphicFramePr>
          <p:nvPr>
            <p:extLst>
              <p:ext uri="{D42A27DB-BD31-4B8C-83A1-F6EECF244321}">
                <p14:modId xmlns:p14="http://schemas.microsoft.com/office/powerpoint/2010/main" val="3302958295"/>
              </p:ext>
            </p:extLst>
          </p:nvPr>
        </p:nvGraphicFramePr>
        <p:xfrm>
          <a:off x="962656" y="1237129"/>
          <a:ext cx="7461344" cy="3155577"/>
        </p:xfrm>
        <a:graphic>
          <a:graphicData uri="http://schemas.openxmlformats.org/drawingml/2006/table">
            <a:tbl>
              <a:tblPr firstRow="1" bandRow="1">
                <a:tableStyleId>{B7FC2906-974E-4CE8-8B5D-B042450F5591}</a:tableStyleId>
              </a:tblPr>
              <a:tblGrid>
                <a:gridCol w="1029736">
                  <a:extLst>
                    <a:ext uri="{9D8B030D-6E8A-4147-A177-3AD203B41FA5}">
                      <a16:colId xmlns:a16="http://schemas.microsoft.com/office/drawing/2014/main" val="3312360991"/>
                    </a:ext>
                  </a:extLst>
                </a:gridCol>
                <a:gridCol w="1695349">
                  <a:extLst>
                    <a:ext uri="{9D8B030D-6E8A-4147-A177-3AD203B41FA5}">
                      <a16:colId xmlns:a16="http://schemas.microsoft.com/office/drawing/2014/main" val="3386406968"/>
                    </a:ext>
                  </a:extLst>
                </a:gridCol>
                <a:gridCol w="4736259">
                  <a:extLst>
                    <a:ext uri="{9D8B030D-6E8A-4147-A177-3AD203B41FA5}">
                      <a16:colId xmlns:a16="http://schemas.microsoft.com/office/drawing/2014/main" val="3564588491"/>
                    </a:ext>
                  </a:extLst>
                </a:gridCol>
              </a:tblGrid>
              <a:tr h="412377">
                <a:tc>
                  <a:txBody>
                    <a:bodyPr/>
                    <a:lstStyle/>
                    <a:p>
                      <a:pPr algn="ctr"/>
                      <a:r>
                        <a:rPr lang="fr-FR" sz="1100" b="0" i="0" dirty="0">
                          <a:latin typeface="Optima" panose="02000503060000020004" pitchFamily="2" charset="0"/>
                        </a:rPr>
                        <a:t>Titre</a:t>
                      </a:r>
                    </a:p>
                  </a:txBody>
                  <a:tcPr/>
                </a:tc>
                <a:tc>
                  <a:txBody>
                    <a:bodyPr/>
                    <a:lstStyle/>
                    <a:p>
                      <a:pPr algn="ctr"/>
                      <a:r>
                        <a:rPr lang="fr-FR" sz="1200" b="0" i="0" dirty="0">
                          <a:latin typeface="Optima" panose="02000503060000020004" pitchFamily="2" charset="0"/>
                        </a:rPr>
                        <a:t>Requête</a:t>
                      </a:r>
                    </a:p>
                  </a:txBody>
                  <a:tcPr/>
                </a:tc>
                <a:tc>
                  <a:txBody>
                    <a:bodyPr/>
                    <a:lstStyle/>
                    <a:p>
                      <a:pPr algn="ctr"/>
                      <a:r>
                        <a:rPr lang="fr-FR" b="0" i="0" dirty="0">
                          <a:latin typeface="Optima" panose="02000503060000020004" pitchFamily="2" charset="0"/>
                        </a:rPr>
                        <a:t>Résultat</a:t>
                      </a:r>
                    </a:p>
                  </a:txBody>
                  <a:tcPr/>
                </a:tc>
                <a:extLst>
                  <a:ext uri="{0D108BD9-81ED-4DB2-BD59-A6C34878D82A}">
                    <a16:rowId xmlns:a16="http://schemas.microsoft.com/office/drawing/2014/main" val="1290978660"/>
                  </a:ext>
                </a:extLst>
              </a:tr>
              <a:tr h="1153782">
                <a:tc>
                  <a:txBody>
                    <a:bodyPr/>
                    <a:lstStyle/>
                    <a:p>
                      <a:r>
                        <a:rPr lang="fr-FR" sz="1100" b="0" i="0" dirty="0">
                          <a:latin typeface="Optima" panose="02000503060000020004" pitchFamily="2" charset="0"/>
                        </a:rPr>
                        <a:t>Requête 3</a:t>
                      </a:r>
                    </a:p>
                  </a:txBody>
                  <a:tcPr/>
                </a:tc>
                <a:tc>
                  <a:txBody>
                    <a:bodyPr/>
                    <a:lstStyle/>
                    <a:p>
                      <a:r>
                        <a:rPr lang="fr-FR" sz="1200" b="0" i="0" dirty="0">
                          <a:latin typeface="Optima" panose="02000503060000020004" pitchFamily="2" charset="0"/>
                        </a:rPr>
                        <a:t>Qui sont les nouveaux vendeurs (moins de 3 mois d'ancienneté) qui sont déjà très engagés avec la plateforme (ayant déjà vendu plus de 30 produits)?</a:t>
                      </a:r>
                    </a:p>
                  </a:txBody>
                  <a:tcPr/>
                </a:tc>
                <a:tc>
                  <a:txBody>
                    <a:bodyPr/>
                    <a:lstStyle/>
                    <a:p>
                      <a:endParaRPr lang="fr-FR" dirty="0"/>
                    </a:p>
                  </a:txBody>
                  <a:tcPr/>
                </a:tc>
                <a:extLst>
                  <a:ext uri="{0D108BD9-81ED-4DB2-BD59-A6C34878D82A}">
                    <a16:rowId xmlns:a16="http://schemas.microsoft.com/office/drawing/2014/main" val="1727478807"/>
                  </a:ext>
                </a:extLst>
              </a:tr>
              <a:tr h="1153782">
                <a:tc>
                  <a:txBody>
                    <a:bodyPr/>
                    <a:lstStyle/>
                    <a:p>
                      <a:r>
                        <a:rPr lang="fr-FR" sz="1100" b="0" i="0" dirty="0">
                          <a:latin typeface="Optima" panose="02000503060000020004" pitchFamily="2" charset="0"/>
                        </a:rPr>
                        <a:t>Requête 4 </a:t>
                      </a:r>
                    </a:p>
                  </a:txBody>
                  <a:tcPr/>
                </a:tc>
                <a:tc>
                  <a:txBody>
                    <a:bodyPr/>
                    <a:lstStyle/>
                    <a:p>
                      <a:r>
                        <a:rPr lang="fr-FR" sz="1200" b="0" i="0" dirty="0">
                          <a:latin typeface="Optima" panose="02000503060000020004" pitchFamily="2" charset="0"/>
                        </a:rPr>
                        <a:t>Quels sont les 5 codes postaux, enregistrant plus de 30 commandes, avec le pire </a:t>
                      </a:r>
                      <a:r>
                        <a:rPr lang="fr-FR" sz="1200" b="0" i="0" dirty="0" err="1">
                          <a:latin typeface="Optima" panose="02000503060000020004" pitchFamily="2" charset="0"/>
                        </a:rPr>
                        <a:t>review</a:t>
                      </a:r>
                      <a:r>
                        <a:rPr lang="fr-FR" sz="1200" b="0" i="0" dirty="0">
                          <a:latin typeface="Optima" panose="02000503060000020004" pitchFamily="2" charset="0"/>
                        </a:rPr>
                        <a:t> score moyen sur les 12 derniers mois ?</a:t>
                      </a:r>
                    </a:p>
                  </a:txBody>
                  <a:tcPr/>
                </a:tc>
                <a:tc>
                  <a:txBody>
                    <a:bodyPr/>
                    <a:lstStyle/>
                    <a:p>
                      <a:endParaRPr lang="fr-FR" dirty="0"/>
                    </a:p>
                  </a:txBody>
                  <a:tcPr/>
                </a:tc>
                <a:extLst>
                  <a:ext uri="{0D108BD9-81ED-4DB2-BD59-A6C34878D82A}">
                    <a16:rowId xmlns:a16="http://schemas.microsoft.com/office/drawing/2014/main" val="81623813"/>
                  </a:ext>
                </a:extLst>
              </a:tr>
            </a:tbl>
          </a:graphicData>
        </a:graphic>
      </p:graphicFrame>
      <p:pic>
        <p:nvPicPr>
          <p:cNvPr id="7" name="Image 6" descr="Une image contenant texte, capture d’écran, Police, nombre&#10;&#10;Description générée automatiquement">
            <a:extLst>
              <a:ext uri="{FF2B5EF4-FFF2-40B4-BE49-F238E27FC236}">
                <a16:creationId xmlns:a16="http://schemas.microsoft.com/office/drawing/2014/main" id="{D3B3A286-67B0-436C-49E8-A36C6F147D3B}"/>
              </a:ext>
            </a:extLst>
          </p:cNvPr>
          <p:cNvPicPr>
            <a:picLocks noChangeAspect="1"/>
          </p:cNvPicPr>
          <p:nvPr/>
        </p:nvPicPr>
        <p:blipFill>
          <a:blip r:embed="rId3"/>
          <a:stretch>
            <a:fillRect/>
          </a:stretch>
        </p:blipFill>
        <p:spPr>
          <a:xfrm>
            <a:off x="4571999" y="1999141"/>
            <a:ext cx="3072101" cy="768025"/>
          </a:xfrm>
          <a:prstGeom prst="rect">
            <a:avLst/>
          </a:prstGeom>
        </p:spPr>
      </p:pic>
      <p:pic>
        <p:nvPicPr>
          <p:cNvPr id="3" name="Image 2" descr="Une image contenant texte, capture d’écran, Police, nombre&#10;&#10;Description générée automatiquement">
            <a:extLst>
              <a:ext uri="{FF2B5EF4-FFF2-40B4-BE49-F238E27FC236}">
                <a16:creationId xmlns:a16="http://schemas.microsoft.com/office/drawing/2014/main" id="{F3307EBA-E664-4D50-B4CE-5CF9088A8187}"/>
              </a:ext>
            </a:extLst>
          </p:cNvPr>
          <p:cNvPicPr>
            <a:picLocks noChangeAspect="1"/>
          </p:cNvPicPr>
          <p:nvPr/>
        </p:nvPicPr>
        <p:blipFill>
          <a:blip r:embed="rId4"/>
          <a:stretch>
            <a:fillRect/>
          </a:stretch>
        </p:blipFill>
        <p:spPr>
          <a:xfrm>
            <a:off x="4884927" y="3234744"/>
            <a:ext cx="2446244" cy="961217"/>
          </a:xfrm>
          <a:prstGeom prst="rect">
            <a:avLst/>
          </a:prstGeom>
        </p:spPr>
      </p:pic>
    </p:spTree>
    <p:extLst>
      <p:ext uri="{BB962C8B-B14F-4D97-AF65-F5344CB8AC3E}">
        <p14:creationId xmlns:p14="http://schemas.microsoft.com/office/powerpoint/2010/main" val="1137414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20000" y="1581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err="1"/>
              <a:t>Présentation</a:t>
            </a:r>
            <a:r>
              <a:rPr lang="en-US" sz="2200" dirty="0"/>
              <a:t> des </a:t>
            </a:r>
            <a:r>
              <a:rPr lang="en-US" sz="2200" dirty="0" err="1"/>
              <a:t>données</a:t>
            </a:r>
            <a:endParaRPr sz="2200" dirty="0"/>
          </a:p>
        </p:txBody>
      </p:sp>
      <p:pic>
        <p:nvPicPr>
          <p:cNvPr id="4" name="Image 3" descr="Une image contenant diagramme, capture d’écran, conception&#10;&#10;Description générée automatiquement">
            <a:extLst>
              <a:ext uri="{FF2B5EF4-FFF2-40B4-BE49-F238E27FC236}">
                <a16:creationId xmlns:a16="http://schemas.microsoft.com/office/drawing/2014/main" id="{BD4DAC67-B49C-3AE4-0CFF-1CDCDD583E65}"/>
              </a:ext>
            </a:extLst>
          </p:cNvPr>
          <p:cNvPicPr>
            <a:picLocks noChangeAspect="1"/>
          </p:cNvPicPr>
          <p:nvPr/>
        </p:nvPicPr>
        <p:blipFill>
          <a:blip r:embed="rId3"/>
          <a:stretch>
            <a:fillRect/>
          </a:stretch>
        </p:blipFill>
        <p:spPr>
          <a:xfrm>
            <a:off x="2786268" y="730855"/>
            <a:ext cx="3571464" cy="2149200"/>
          </a:xfrm>
          <a:prstGeom prst="rect">
            <a:avLst/>
          </a:prstGeom>
        </p:spPr>
      </p:pic>
      <p:sp>
        <p:nvSpPr>
          <p:cNvPr id="5" name="ZoneTexte 4">
            <a:extLst>
              <a:ext uri="{FF2B5EF4-FFF2-40B4-BE49-F238E27FC236}">
                <a16:creationId xmlns:a16="http://schemas.microsoft.com/office/drawing/2014/main" id="{ABD50C1A-3B71-D3E8-F144-3163292DCA7E}"/>
              </a:ext>
            </a:extLst>
          </p:cNvPr>
          <p:cNvSpPr txBox="1"/>
          <p:nvPr/>
        </p:nvSpPr>
        <p:spPr>
          <a:xfrm>
            <a:off x="1136255" y="3173730"/>
            <a:ext cx="7617041" cy="1969770"/>
          </a:xfrm>
          <a:prstGeom prst="rect">
            <a:avLst/>
          </a:prstGeom>
          <a:noFill/>
        </p:spPr>
        <p:txBody>
          <a:bodyPr wrap="square" rtlCol="0">
            <a:spAutoFit/>
          </a:bodyPr>
          <a:lstStyle/>
          <a:p>
            <a:pPr algn="l"/>
            <a:r>
              <a:rPr lang="fr-FR" sz="1200" dirty="0">
                <a:solidFill>
                  <a:schemeClr val="bg2">
                    <a:lumMod val="25000"/>
                  </a:schemeClr>
                </a:solidFill>
                <a:effectLst/>
                <a:latin typeface="Optima" panose="02000503060000020004" pitchFamily="2" charset="0"/>
              </a:rPr>
              <a:t>Nous avons 8 jeux de données :</a:t>
            </a:r>
          </a:p>
          <a:p>
            <a:pPr algn="l"/>
            <a:r>
              <a:rPr lang="fr-FR" sz="1200" dirty="0">
                <a:solidFill>
                  <a:schemeClr val="bg2">
                    <a:lumMod val="25000"/>
                  </a:schemeClr>
                </a:solidFill>
                <a:effectLst/>
                <a:latin typeface="Optima" panose="02000503060000020004" pitchFamily="2" charset="0"/>
              </a:rPr>
              <a:t>-</a:t>
            </a:r>
            <a:r>
              <a:rPr lang="fr-FR" sz="1200" dirty="0" err="1">
                <a:solidFill>
                  <a:schemeClr val="bg2">
                    <a:lumMod val="25000"/>
                  </a:schemeClr>
                </a:solidFill>
                <a:effectLst/>
                <a:latin typeface="Optima" panose="02000503060000020004" pitchFamily="2" charset="0"/>
              </a:rPr>
              <a:t>Order_Payments</a:t>
            </a:r>
            <a:r>
              <a:rPr lang="fr-FR" sz="1200" dirty="0">
                <a:solidFill>
                  <a:schemeClr val="bg2">
                    <a:lumMod val="25000"/>
                  </a:schemeClr>
                </a:solidFill>
                <a:effectLst/>
                <a:latin typeface="Optima" panose="02000503060000020004" pitchFamily="2" charset="0"/>
              </a:rPr>
              <a:t> : montant du paiement et moyen de paiement</a:t>
            </a:r>
          </a:p>
          <a:p>
            <a:pPr algn="l"/>
            <a:r>
              <a:rPr lang="fr-FR" sz="1200" dirty="0">
                <a:solidFill>
                  <a:schemeClr val="bg2">
                    <a:lumMod val="25000"/>
                  </a:schemeClr>
                </a:solidFill>
                <a:effectLst/>
                <a:latin typeface="Optima" panose="02000503060000020004" pitchFamily="2" charset="0"/>
              </a:rPr>
              <a:t>-</a:t>
            </a:r>
            <a:r>
              <a:rPr lang="fr-FR" sz="1200" dirty="0" err="1">
                <a:solidFill>
                  <a:schemeClr val="bg2">
                    <a:lumMod val="25000"/>
                  </a:schemeClr>
                </a:solidFill>
                <a:effectLst/>
                <a:latin typeface="Optima" panose="02000503060000020004" pitchFamily="2" charset="0"/>
              </a:rPr>
              <a:t>Orders</a:t>
            </a:r>
            <a:r>
              <a:rPr lang="fr-FR" sz="1200" dirty="0">
                <a:solidFill>
                  <a:schemeClr val="bg2">
                    <a:lumMod val="25000"/>
                  </a:schemeClr>
                </a:solidFill>
                <a:effectLst/>
                <a:latin typeface="Optima" panose="02000503060000020004" pitchFamily="2" charset="0"/>
              </a:rPr>
              <a:t> : Détails des dates d’achat et de livraison, statut de la livraison</a:t>
            </a:r>
          </a:p>
          <a:p>
            <a:pPr algn="l"/>
            <a:r>
              <a:rPr lang="fr-FR" sz="1200" dirty="0">
                <a:solidFill>
                  <a:schemeClr val="bg2">
                    <a:lumMod val="25000"/>
                  </a:schemeClr>
                </a:solidFill>
                <a:effectLst/>
                <a:latin typeface="Optima" panose="02000503060000020004" pitchFamily="2" charset="0"/>
              </a:rPr>
              <a:t>-</a:t>
            </a:r>
            <a:r>
              <a:rPr lang="fr-FR" sz="1200" dirty="0" err="1">
                <a:solidFill>
                  <a:schemeClr val="bg2">
                    <a:lumMod val="25000"/>
                  </a:schemeClr>
                </a:solidFill>
                <a:effectLst/>
                <a:latin typeface="Optima" panose="02000503060000020004" pitchFamily="2" charset="0"/>
              </a:rPr>
              <a:t>Order_customer</a:t>
            </a:r>
            <a:r>
              <a:rPr lang="fr-FR" sz="1200" dirty="0">
                <a:solidFill>
                  <a:schemeClr val="bg2">
                    <a:lumMod val="25000"/>
                  </a:schemeClr>
                </a:solidFill>
                <a:effectLst/>
                <a:latin typeface="Optima" panose="02000503060000020004" pitchFamily="2" charset="0"/>
              </a:rPr>
              <a:t> : ID du client, localisation du client</a:t>
            </a:r>
          </a:p>
          <a:p>
            <a:pPr algn="l"/>
            <a:r>
              <a:rPr lang="fr-FR" sz="1200" dirty="0">
                <a:solidFill>
                  <a:schemeClr val="bg2">
                    <a:lumMod val="25000"/>
                  </a:schemeClr>
                </a:solidFill>
                <a:effectLst/>
                <a:latin typeface="Optima" panose="02000503060000020004" pitchFamily="2" charset="0"/>
              </a:rPr>
              <a:t>-</a:t>
            </a:r>
            <a:r>
              <a:rPr lang="fr-FR" sz="1200" dirty="0" err="1">
                <a:solidFill>
                  <a:schemeClr val="bg2">
                    <a:lumMod val="25000"/>
                  </a:schemeClr>
                </a:solidFill>
                <a:effectLst/>
                <a:latin typeface="Optima" panose="02000503060000020004" pitchFamily="2" charset="0"/>
              </a:rPr>
              <a:t>Order_reviews</a:t>
            </a:r>
            <a:r>
              <a:rPr lang="fr-FR" sz="1200" dirty="0">
                <a:solidFill>
                  <a:schemeClr val="bg2">
                    <a:lumMod val="25000"/>
                  </a:schemeClr>
                </a:solidFill>
                <a:effectLst/>
                <a:latin typeface="Optima" panose="02000503060000020004" pitchFamily="2" charset="0"/>
              </a:rPr>
              <a:t> : La date, le commentaire et la note créés par un client pour une commande</a:t>
            </a:r>
          </a:p>
          <a:p>
            <a:pPr algn="l"/>
            <a:r>
              <a:rPr lang="fr-FR" sz="1200" dirty="0">
                <a:solidFill>
                  <a:schemeClr val="bg2">
                    <a:lumMod val="25000"/>
                  </a:schemeClr>
                </a:solidFill>
                <a:effectLst/>
                <a:latin typeface="Optima" panose="02000503060000020004" pitchFamily="2" charset="0"/>
              </a:rPr>
              <a:t>-</a:t>
            </a:r>
            <a:r>
              <a:rPr lang="fr-FR" sz="1200" dirty="0" err="1">
                <a:solidFill>
                  <a:schemeClr val="bg2">
                    <a:lumMod val="25000"/>
                  </a:schemeClr>
                </a:solidFill>
                <a:effectLst/>
                <a:latin typeface="Optima" panose="02000503060000020004" pitchFamily="2" charset="0"/>
              </a:rPr>
              <a:t>Order_items</a:t>
            </a:r>
            <a:r>
              <a:rPr lang="fr-FR" sz="1200" dirty="0">
                <a:solidFill>
                  <a:schemeClr val="bg2">
                    <a:lumMod val="25000"/>
                  </a:schemeClr>
                </a:solidFill>
                <a:effectLst/>
                <a:latin typeface="Optima" panose="02000503060000020004" pitchFamily="2" charset="0"/>
              </a:rPr>
              <a:t> : ID de la commande, du produit et du vendeur, ainsi que le prix et les frais de livraison pour un item</a:t>
            </a:r>
          </a:p>
          <a:p>
            <a:pPr algn="l"/>
            <a:r>
              <a:rPr lang="fr-FR" sz="1200" dirty="0">
                <a:solidFill>
                  <a:schemeClr val="bg2">
                    <a:lumMod val="25000"/>
                  </a:schemeClr>
                </a:solidFill>
                <a:effectLst/>
                <a:latin typeface="Optima" panose="02000503060000020004" pitchFamily="2" charset="0"/>
              </a:rPr>
              <a:t>-</a:t>
            </a:r>
            <a:r>
              <a:rPr lang="fr-FR" sz="1200" dirty="0" err="1">
                <a:solidFill>
                  <a:schemeClr val="bg2">
                    <a:lumMod val="25000"/>
                  </a:schemeClr>
                </a:solidFill>
                <a:effectLst/>
                <a:latin typeface="Optima" panose="02000503060000020004" pitchFamily="2" charset="0"/>
              </a:rPr>
              <a:t>Products</a:t>
            </a:r>
            <a:r>
              <a:rPr lang="fr-FR" sz="1200" dirty="0">
                <a:solidFill>
                  <a:schemeClr val="bg2">
                    <a:lumMod val="25000"/>
                  </a:schemeClr>
                </a:solidFill>
                <a:effectLst/>
                <a:latin typeface="Optima" panose="02000503060000020004" pitchFamily="2" charset="0"/>
              </a:rPr>
              <a:t> : Liste des produits, leur catégorie, leurs dimensions et leur poids</a:t>
            </a:r>
          </a:p>
          <a:p>
            <a:pPr algn="l"/>
            <a:r>
              <a:rPr lang="fr-FR" sz="1200" dirty="0">
                <a:solidFill>
                  <a:schemeClr val="bg2">
                    <a:lumMod val="25000"/>
                  </a:schemeClr>
                </a:solidFill>
                <a:effectLst/>
                <a:latin typeface="Optima" panose="02000503060000020004" pitchFamily="2" charset="0"/>
              </a:rPr>
              <a:t>-</a:t>
            </a:r>
            <a:r>
              <a:rPr lang="fr-FR" sz="1200" dirty="0" err="1">
                <a:solidFill>
                  <a:schemeClr val="bg2">
                    <a:lumMod val="25000"/>
                  </a:schemeClr>
                </a:solidFill>
                <a:effectLst/>
                <a:latin typeface="Optima" panose="02000503060000020004" pitchFamily="2" charset="0"/>
              </a:rPr>
              <a:t>Geolocation</a:t>
            </a:r>
            <a:r>
              <a:rPr lang="fr-FR" sz="1200" dirty="0">
                <a:solidFill>
                  <a:schemeClr val="bg2">
                    <a:lumMod val="25000"/>
                  </a:schemeClr>
                </a:solidFill>
                <a:effectLst/>
                <a:latin typeface="Optima" panose="02000503060000020004" pitchFamily="2" charset="0"/>
              </a:rPr>
              <a:t> : Données géographiques pour un code postal : latitude, longitude, ville, état.</a:t>
            </a:r>
          </a:p>
          <a:p>
            <a:endParaRPr lang="fr-FR" dirty="0">
              <a:latin typeface="Optima" panose="02000503060000020004" pitchFamily="2" charset="0"/>
            </a:endParaRPr>
          </a:p>
        </p:txBody>
      </p:sp>
    </p:spTree>
    <p:extLst>
      <p:ext uri="{BB962C8B-B14F-4D97-AF65-F5344CB8AC3E}">
        <p14:creationId xmlns:p14="http://schemas.microsoft.com/office/powerpoint/2010/main" val="40035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err="1">
                <a:solidFill>
                  <a:schemeClr val="bg2">
                    <a:lumMod val="25000"/>
                  </a:schemeClr>
                </a:solidFill>
              </a:rPr>
              <a:t>Préparation</a:t>
            </a:r>
            <a:r>
              <a:rPr lang="en" sz="2200" dirty="0">
                <a:solidFill>
                  <a:schemeClr val="bg2">
                    <a:lumMod val="25000"/>
                  </a:schemeClr>
                </a:solidFill>
              </a:rPr>
              <a:t> des </a:t>
            </a:r>
            <a:r>
              <a:rPr lang="en" sz="2200" dirty="0" err="1">
                <a:solidFill>
                  <a:schemeClr val="bg2">
                    <a:lumMod val="25000"/>
                  </a:schemeClr>
                </a:solidFill>
              </a:rPr>
              <a:t>données</a:t>
            </a:r>
            <a:endParaRPr sz="2200" dirty="0">
              <a:solidFill>
                <a:schemeClr val="bg2">
                  <a:lumMod val="25000"/>
                </a:schemeClr>
              </a:solidFill>
            </a:endParaRPr>
          </a:p>
        </p:txBody>
      </p:sp>
      <p:sp>
        <p:nvSpPr>
          <p:cNvPr id="831" name="Google Shape;831;p57"/>
          <p:cNvSpPr/>
          <p:nvPr/>
        </p:nvSpPr>
        <p:spPr>
          <a:xfrm>
            <a:off x="1531125" y="13617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3495025" y="13617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p:cNvSpPr/>
          <p:nvPr/>
        </p:nvSpPr>
        <p:spPr>
          <a:xfrm>
            <a:off x="5458925" y="13617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p:cNvSpPr/>
          <p:nvPr/>
        </p:nvSpPr>
        <p:spPr>
          <a:xfrm>
            <a:off x="7422825" y="13617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txBox="1"/>
          <p:nvPr/>
        </p:nvSpPr>
        <p:spPr>
          <a:xfrm flipH="1">
            <a:off x="713125" y="1658613"/>
            <a:ext cx="1787400" cy="31166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solidFill>
                  <a:schemeClr val="dk1"/>
                </a:solidFill>
                <a:latin typeface="Optima" panose="02000503060000020004" pitchFamily="2" charset="0"/>
                <a:ea typeface="Outfit"/>
                <a:cs typeface="Outfit"/>
                <a:sym typeface="Outfit"/>
              </a:rPr>
              <a:t>7 </a:t>
            </a:r>
            <a:r>
              <a:rPr lang="en" sz="1200" dirty="0" err="1">
                <a:solidFill>
                  <a:schemeClr val="dk1"/>
                </a:solidFill>
                <a:latin typeface="Optima" panose="02000503060000020004" pitchFamily="2" charset="0"/>
                <a:ea typeface="Outfit"/>
                <a:cs typeface="Outfit"/>
                <a:sym typeface="Outfit"/>
              </a:rPr>
              <a:t>DataFrames</a:t>
            </a:r>
            <a:endParaRPr sz="1200" dirty="0">
              <a:solidFill>
                <a:schemeClr val="dk1"/>
              </a:solidFill>
              <a:latin typeface="Optima" panose="02000503060000020004" pitchFamily="2" charset="0"/>
              <a:ea typeface="Outfit"/>
              <a:cs typeface="Outfit"/>
              <a:sym typeface="Outfit"/>
            </a:endParaRPr>
          </a:p>
        </p:txBody>
      </p:sp>
      <p:sp>
        <p:nvSpPr>
          <p:cNvPr id="836" name="Google Shape;836;p57"/>
          <p:cNvSpPr txBox="1"/>
          <p:nvPr/>
        </p:nvSpPr>
        <p:spPr>
          <a:xfrm flipH="1">
            <a:off x="688225" y="1922151"/>
            <a:ext cx="1837200" cy="6890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400"/>
              <a:buFont typeface="Anaheim"/>
              <a:buNone/>
            </a:pPr>
            <a:r>
              <a:rPr lang="fr-FR" sz="1200" dirty="0">
                <a:solidFill>
                  <a:schemeClr val="dk1"/>
                </a:solidFill>
                <a:latin typeface="Optima" panose="02000503060000020004" pitchFamily="2" charset="0"/>
                <a:ea typeface="DM Sans"/>
                <a:cs typeface="DM Sans"/>
                <a:sym typeface="DM Sans"/>
              </a:rPr>
              <a:t>O</a:t>
            </a:r>
            <a:r>
              <a:rPr lang="en" sz="1200" dirty="0" err="1">
                <a:solidFill>
                  <a:schemeClr val="dk1"/>
                </a:solidFill>
                <a:latin typeface="Optima" panose="02000503060000020004" pitchFamily="2" charset="0"/>
                <a:ea typeface="DM Sans"/>
                <a:cs typeface="DM Sans"/>
                <a:sym typeface="DM Sans"/>
              </a:rPr>
              <a:t>bservations</a:t>
            </a:r>
            <a:r>
              <a:rPr lang="en" sz="1200" dirty="0">
                <a:solidFill>
                  <a:schemeClr val="dk1"/>
                </a:solidFill>
                <a:latin typeface="Optima" panose="02000503060000020004" pitchFamily="2" charset="0"/>
                <a:ea typeface="DM Sans"/>
                <a:cs typeface="DM Sans"/>
                <a:sym typeface="DM Sans"/>
              </a:rPr>
              <a:t> / Gestion des </a:t>
            </a:r>
            <a:r>
              <a:rPr lang="en" sz="1200" dirty="0" err="1">
                <a:solidFill>
                  <a:schemeClr val="dk1"/>
                </a:solidFill>
                <a:latin typeface="Optima" panose="02000503060000020004" pitchFamily="2" charset="0"/>
                <a:ea typeface="DM Sans"/>
                <a:cs typeface="DM Sans"/>
                <a:sym typeface="DM Sans"/>
              </a:rPr>
              <a:t>doublons</a:t>
            </a:r>
            <a:r>
              <a:rPr lang="en" sz="1200" dirty="0">
                <a:solidFill>
                  <a:schemeClr val="dk1"/>
                </a:solidFill>
                <a:latin typeface="Optima" panose="02000503060000020004" pitchFamily="2" charset="0"/>
                <a:ea typeface="DM Sans"/>
                <a:cs typeface="DM Sans"/>
                <a:sym typeface="DM Sans"/>
              </a:rPr>
              <a:t> / Sup</a:t>
            </a:r>
            <a:r>
              <a:rPr lang="fr-FR" sz="1200" dirty="0">
                <a:solidFill>
                  <a:schemeClr val="dk1"/>
                </a:solidFill>
                <a:latin typeface="Optima" panose="02000503060000020004" pitchFamily="2" charset="0"/>
                <a:ea typeface="DM Sans"/>
                <a:cs typeface="DM Sans"/>
                <a:sym typeface="DM Sans"/>
              </a:rPr>
              <a:t>p</a:t>
            </a:r>
            <a:r>
              <a:rPr lang="en" sz="1200" dirty="0" err="1">
                <a:solidFill>
                  <a:schemeClr val="dk1"/>
                </a:solidFill>
                <a:latin typeface="Optima" panose="02000503060000020004" pitchFamily="2" charset="0"/>
                <a:ea typeface="DM Sans"/>
                <a:cs typeface="DM Sans"/>
                <a:sym typeface="DM Sans"/>
              </a:rPr>
              <a:t>ression</a:t>
            </a:r>
            <a:r>
              <a:rPr lang="en" sz="1200" dirty="0">
                <a:solidFill>
                  <a:schemeClr val="dk1"/>
                </a:solidFill>
                <a:latin typeface="Optima" panose="02000503060000020004" pitchFamily="2" charset="0"/>
                <a:ea typeface="DM Sans"/>
                <a:cs typeface="DM Sans"/>
                <a:sym typeface="DM Sans"/>
              </a:rPr>
              <a:t> des accents</a:t>
            </a:r>
            <a:endParaRPr sz="1200" dirty="0">
              <a:solidFill>
                <a:schemeClr val="dk1"/>
              </a:solidFill>
              <a:latin typeface="Optima" panose="02000503060000020004" pitchFamily="2" charset="0"/>
              <a:ea typeface="DM Sans"/>
              <a:cs typeface="DM Sans"/>
              <a:sym typeface="DM Sans"/>
            </a:endParaRPr>
          </a:p>
        </p:txBody>
      </p:sp>
      <p:sp>
        <p:nvSpPr>
          <p:cNvPr id="837" name="Google Shape;837;p57"/>
          <p:cNvSpPr txBox="1"/>
          <p:nvPr/>
        </p:nvSpPr>
        <p:spPr>
          <a:xfrm flipH="1">
            <a:off x="4493124" y="1647438"/>
            <a:ext cx="1699200" cy="31166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1200" dirty="0">
                <a:solidFill>
                  <a:schemeClr val="dk1"/>
                </a:solidFill>
                <a:latin typeface="Optima" panose="02000503060000020004" pitchFamily="2" charset="0"/>
                <a:ea typeface="Outfit"/>
                <a:cs typeface="Outfit"/>
                <a:sym typeface="Outfit"/>
              </a:rPr>
              <a:t>Valeurs manquantes</a:t>
            </a:r>
            <a:endParaRPr sz="1200" dirty="0">
              <a:solidFill>
                <a:schemeClr val="dk1"/>
              </a:solidFill>
              <a:latin typeface="Optima" panose="02000503060000020004" pitchFamily="2" charset="0"/>
              <a:ea typeface="Outfit"/>
              <a:cs typeface="Outfit"/>
              <a:sym typeface="Outfit"/>
            </a:endParaRPr>
          </a:p>
        </p:txBody>
      </p:sp>
      <p:sp>
        <p:nvSpPr>
          <p:cNvPr id="839" name="Google Shape;839;p57"/>
          <p:cNvSpPr txBox="1"/>
          <p:nvPr/>
        </p:nvSpPr>
        <p:spPr>
          <a:xfrm flipH="1">
            <a:off x="6530327" y="1568507"/>
            <a:ext cx="1812300" cy="93711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1200" dirty="0">
                <a:solidFill>
                  <a:schemeClr val="dk1"/>
                </a:solidFill>
                <a:latin typeface="Optima" panose="02000503060000020004" pitchFamily="2" charset="0"/>
                <a:ea typeface="Outfit"/>
                <a:cs typeface="Outfit"/>
                <a:sym typeface="Outfit"/>
              </a:rPr>
              <a:t>S</a:t>
            </a:r>
            <a:r>
              <a:rPr lang="en" sz="1200" dirty="0" err="1">
                <a:solidFill>
                  <a:schemeClr val="dk1"/>
                </a:solidFill>
                <a:latin typeface="Optima" panose="02000503060000020004" pitchFamily="2" charset="0"/>
                <a:ea typeface="Outfit"/>
                <a:cs typeface="Outfit"/>
                <a:sym typeface="Outfit"/>
              </a:rPr>
              <a:t>upression</a:t>
            </a:r>
            <a:r>
              <a:rPr lang="en" sz="1200" dirty="0">
                <a:solidFill>
                  <a:schemeClr val="dk1"/>
                </a:solidFill>
                <a:latin typeface="Optima" panose="02000503060000020004" pitchFamily="2" charset="0"/>
                <a:ea typeface="Outfit"/>
                <a:cs typeface="Outfit"/>
                <a:sym typeface="Outfit"/>
              </a:rPr>
              <a:t> des </a:t>
            </a:r>
            <a:r>
              <a:rPr lang="en" sz="1200" dirty="0" err="1">
                <a:solidFill>
                  <a:schemeClr val="dk1"/>
                </a:solidFill>
                <a:latin typeface="Optima" panose="02000503060000020004" pitchFamily="2" charset="0"/>
                <a:ea typeface="Outfit"/>
                <a:cs typeface="Outfit"/>
                <a:sym typeface="Outfit"/>
              </a:rPr>
              <a:t>commandes</a:t>
            </a:r>
            <a:r>
              <a:rPr lang="en" sz="1200" dirty="0">
                <a:solidFill>
                  <a:schemeClr val="dk1"/>
                </a:solidFill>
                <a:latin typeface="Optima" panose="02000503060000020004" pitchFamily="2" charset="0"/>
                <a:ea typeface="Outfit"/>
                <a:cs typeface="Outfit"/>
                <a:sym typeface="Outfit"/>
              </a:rPr>
              <a:t> </a:t>
            </a:r>
            <a:r>
              <a:rPr lang="en" sz="1200" dirty="0" err="1">
                <a:solidFill>
                  <a:schemeClr val="dk1"/>
                </a:solidFill>
                <a:latin typeface="Optima" panose="02000503060000020004" pitchFamily="2" charset="0"/>
                <a:ea typeface="Outfit"/>
                <a:cs typeface="Outfit"/>
                <a:sym typeface="Outfit"/>
              </a:rPr>
              <a:t>annulé</a:t>
            </a:r>
            <a:r>
              <a:rPr lang="en" sz="1200" dirty="0">
                <a:solidFill>
                  <a:schemeClr val="dk1"/>
                </a:solidFill>
                <a:latin typeface="Optima" panose="02000503060000020004" pitchFamily="2" charset="0"/>
                <a:ea typeface="Outfit"/>
                <a:cs typeface="Outfit"/>
                <a:sym typeface="Outfit"/>
              </a:rPr>
              <a:t>/ </a:t>
            </a:r>
            <a:r>
              <a:rPr lang="en" sz="1200" dirty="0" err="1">
                <a:solidFill>
                  <a:schemeClr val="dk1"/>
                </a:solidFill>
                <a:latin typeface="Optima" panose="02000503060000020004" pitchFamily="2" charset="0"/>
                <a:ea typeface="Outfit"/>
                <a:cs typeface="Outfit"/>
                <a:sym typeface="Outfit"/>
              </a:rPr>
              <a:t>réduction</a:t>
            </a:r>
            <a:r>
              <a:rPr lang="en" sz="1200" dirty="0">
                <a:solidFill>
                  <a:schemeClr val="dk1"/>
                </a:solidFill>
                <a:latin typeface="Optima" panose="02000503060000020004" pitchFamily="2" charset="0"/>
                <a:ea typeface="Outfit"/>
                <a:cs typeface="Outfit"/>
                <a:sym typeface="Outfit"/>
              </a:rPr>
              <a:t> du </a:t>
            </a:r>
            <a:r>
              <a:rPr lang="en" sz="1200" dirty="0" err="1">
                <a:solidFill>
                  <a:schemeClr val="dk1"/>
                </a:solidFill>
                <a:latin typeface="Optima" panose="02000503060000020004" pitchFamily="2" charset="0"/>
                <a:ea typeface="Outfit"/>
                <a:cs typeface="Outfit"/>
                <a:sym typeface="Outfit"/>
              </a:rPr>
              <a:t>nombre</a:t>
            </a:r>
            <a:r>
              <a:rPr lang="en" sz="1200" dirty="0">
                <a:solidFill>
                  <a:schemeClr val="dk1"/>
                </a:solidFill>
                <a:latin typeface="Optima" panose="02000503060000020004" pitchFamily="2" charset="0"/>
                <a:ea typeface="Outfit"/>
                <a:cs typeface="Outfit"/>
                <a:sym typeface="Outfit"/>
              </a:rPr>
              <a:t> de categories</a:t>
            </a:r>
            <a:endParaRPr sz="1200" dirty="0">
              <a:solidFill>
                <a:schemeClr val="dk1"/>
              </a:solidFill>
              <a:latin typeface="Optima" panose="02000503060000020004" pitchFamily="2" charset="0"/>
              <a:ea typeface="Outfit"/>
              <a:cs typeface="Outfit"/>
              <a:sym typeface="Outfit"/>
            </a:endParaRPr>
          </a:p>
        </p:txBody>
      </p:sp>
      <p:sp>
        <p:nvSpPr>
          <p:cNvPr id="840" name="Google Shape;840;p57"/>
          <p:cNvSpPr txBox="1"/>
          <p:nvPr/>
        </p:nvSpPr>
        <p:spPr>
          <a:xfrm flipH="1">
            <a:off x="4640926" y="2135064"/>
            <a:ext cx="1812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Optima" panose="02000503060000020004" pitchFamily="2" charset="0"/>
              <a:ea typeface="DM Sans"/>
              <a:cs typeface="DM Sans"/>
              <a:sym typeface="DM Sans"/>
            </a:endParaRPr>
          </a:p>
        </p:txBody>
      </p:sp>
      <p:sp>
        <p:nvSpPr>
          <p:cNvPr id="841" name="Google Shape;841;p57"/>
          <p:cNvSpPr txBox="1"/>
          <p:nvPr/>
        </p:nvSpPr>
        <p:spPr>
          <a:xfrm flipH="1">
            <a:off x="713125" y="3619100"/>
            <a:ext cx="1812300" cy="35593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solidFill>
                  <a:schemeClr val="dk1"/>
                </a:solidFill>
                <a:latin typeface="Optima" panose="02000503060000020004" pitchFamily="2" charset="0"/>
                <a:ea typeface="Outfit"/>
                <a:cs typeface="Outfit"/>
                <a:sym typeface="Outfit"/>
              </a:rPr>
              <a:t>Agg a la </a:t>
            </a:r>
            <a:r>
              <a:rPr lang="en" sz="1200" dirty="0" err="1">
                <a:solidFill>
                  <a:schemeClr val="dk1"/>
                </a:solidFill>
                <a:latin typeface="Optima" panose="02000503060000020004" pitchFamily="2" charset="0"/>
                <a:ea typeface="Outfit"/>
                <a:cs typeface="Outfit"/>
                <a:sym typeface="Outfit"/>
              </a:rPr>
              <a:t>maille</a:t>
            </a:r>
            <a:r>
              <a:rPr lang="en" sz="1200" dirty="0">
                <a:solidFill>
                  <a:schemeClr val="dk1"/>
                </a:solidFill>
                <a:latin typeface="Optima" panose="02000503060000020004" pitchFamily="2" charset="0"/>
                <a:ea typeface="Outfit"/>
                <a:cs typeface="Outfit"/>
                <a:sym typeface="Outfit"/>
              </a:rPr>
              <a:t> client</a:t>
            </a:r>
            <a:endParaRPr sz="1200" dirty="0">
              <a:solidFill>
                <a:schemeClr val="dk1"/>
              </a:solidFill>
              <a:latin typeface="Optima" panose="02000503060000020004" pitchFamily="2" charset="0"/>
              <a:ea typeface="Outfit"/>
              <a:cs typeface="Outfit"/>
              <a:sym typeface="Outfit"/>
            </a:endParaRPr>
          </a:p>
        </p:txBody>
      </p:sp>
      <p:sp>
        <p:nvSpPr>
          <p:cNvPr id="842" name="Google Shape;842;p57"/>
          <p:cNvSpPr txBox="1"/>
          <p:nvPr/>
        </p:nvSpPr>
        <p:spPr>
          <a:xfrm flipH="1">
            <a:off x="6595572" y="1681131"/>
            <a:ext cx="1787400" cy="4449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dirty="0">
              <a:solidFill>
                <a:schemeClr val="dk1"/>
              </a:solidFill>
              <a:latin typeface="Optima" panose="02000503060000020004" pitchFamily="2" charset="0"/>
              <a:ea typeface="DM Sans"/>
              <a:cs typeface="DM Sans"/>
              <a:sym typeface="DM Sans"/>
            </a:endParaRPr>
          </a:p>
        </p:txBody>
      </p:sp>
      <p:cxnSp>
        <p:nvCxnSpPr>
          <p:cNvPr id="843" name="Google Shape;843;p57"/>
          <p:cNvCxnSpPr>
            <a:stCxn id="831" idx="6"/>
            <a:endCxn id="832" idx="2"/>
          </p:cNvCxnSpPr>
          <p:nvPr/>
        </p:nvCxnSpPr>
        <p:spPr>
          <a:xfrm>
            <a:off x="17075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p:cNvCxnSpPr>
            <a:stCxn id="832" idx="6"/>
            <a:endCxn id="833" idx="2"/>
          </p:cNvCxnSpPr>
          <p:nvPr/>
        </p:nvCxnSpPr>
        <p:spPr>
          <a:xfrm>
            <a:off x="36714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p:cNvCxnSpPr>
            <a:stCxn id="833" idx="6"/>
            <a:endCxn id="834" idx="2"/>
          </p:cNvCxnSpPr>
          <p:nvPr/>
        </p:nvCxnSpPr>
        <p:spPr>
          <a:xfrm>
            <a:off x="56353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p:cNvCxnSpPr>
            <a:cxnSpLocks/>
            <a:stCxn id="831" idx="4"/>
            <a:endCxn id="835" idx="0"/>
          </p:cNvCxnSpPr>
          <p:nvPr/>
        </p:nvCxnSpPr>
        <p:spPr>
          <a:xfrm flipH="1">
            <a:off x="1606825" y="1538100"/>
            <a:ext cx="12500"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p:cNvCxnSpPr>
            <a:cxnSpLocks/>
            <a:stCxn id="832" idx="4"/>
          </p:cNvCxnSpPr>
          <p:nvPr/>
        </p:nvCxnSpPr>
        <p:spPr>
          <a:xfrm>
            <a:off x="3583225" y="1538100"/>
            <a:ext cx="0" cy="138375"/>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p:cNvCxnSpPr>
            <a:cxnSpLocks/>
            <a:stCxn id="833" idx="4"/>
          </p:cNvCxnSpPr>
          <p:nvPr/>
        </p:nvCxnSpPr>
        <p:spPr>
          <a:xfrm>
            <a:off x="5547125" y="1538100"/>
            <a:ext cx="13652" cy="108578"/>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p:cNvCxnSpPr>
            <a:cxnSpLocks/>
            <a:stCxn id="834" idx="4"/>
          </p:cNvCxnSpPr>
          <p:nvPr/>
        </p:nvCxnSpPr>
        <p:spPr>
          <a:xfrm>
            <a:off x="7511025" y="1538100"/>
            <a:ext cx="13650" cy="17219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p:cNvSpPr/>
          <p:nvPr/>
        </p:nvSpPr>
        <p:spPr>
          <a:xfrm>
            <a:off x="1531125" y="319615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p:cNvSpPr/>
          <p:nvPr/>
        </p:nvSpPr>
        <p:spPr>
          <a:xfrm>
            <a:off x="3495025" y="319615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txBox="1"/>
          <p:nvPr/>
        </p:nvSpPr>
        <p:spPr>
          <a:xfrm flipH="1">
            <a:off x="2677075" y="3460750"/>
            <a:ext cx="1812300" cy="44981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solidFill>
                  <a:schemeClr val="dk1"/>
                </a:solidFill>
                <a:latin typeface="Optima" panose="02000503060000020004" pitchFamily="2" charset="0"/>
                <a:ea typeface="Outfit"/>
                <a:cs typeface="Outfit"/>
                <a:sym typeface="Outfit"/>
              </a:rPr>
              <a:t>Variables RFM</a:t>
            </a:r>
            <a:endParaRPr sz="1200" dirty="0">
              <a:solidFill>
                <a:schemeClr val="dk1"/>
              </a:solidFill>
              <a:latin typeface="Optima" panose="02000503060000020004" pitchFamily="2" charset="0"/>
              <a:ea typeface="Outfit"/>
              <a:cs typeface="Outfit"/>
              <a:sym typeface="Outfit"/>
            </a:endParaRPr>
          </a:p>
        </p:txBody>
      </p:sp>
      <p:cxnSp>
        <p:nvCxnSpPr>
          <p:cNvPr id="862" name="Google Shape;862;p57"/>
          <p:cNvCxnSpPr>
            <a:stCxn id="850" idx="6"/>
            <a:endCxn id="851" idx="2"/>
          </p:cNvCxnSpPr>
          <p:nvPr/>
        </p:nvCxnSpPr>
        <p:spPr>
          <a:xfrm>
            <a:off x="17075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p:cNvCxnSpPr>
            <a:cxnSpLocks/>
            <a:stCxn id="851" idx="6"/>
          </p:cNvCxnSpPr>
          <p:nvPr/>
        </p:nvCxnSpPr>
        <p:spPr>
          <a:xfrm>
            <a:off x="36714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p:cNvCxnSpPr>
            <a:cxnSpLocks/>
            <a:stCxn id="850" idx="4"/>
          </p:cNvCxnSpPr>
          <p:nvPr/>
        </p:nvCxnSpPr>
        <p:spPr>
          <a:xfrm>
            <a:off x="1619325" y="3372550"/>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p:cNvCxnSpPr>
            <a:cxnSpLocks/>
            <a:stCxn id="851" idx="4"/>
            <a:endCxn id="856" idx="0"/>
          </p:cNvCxnSpPr>
          <p:nvPr/>
        </p:nvCxnSpPr>
        <p:spPr>
          <a:xfrm>
            <a:off x="3583225" y="3372550"/>
            <a:ext cx="0" cy="882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p:cNvCxnSpPr>
            <a:stCxn id="834" idx="6"/>
            <a:endCxn id="850" idx="2"/>
          </p:cNvCxnSpPr>
          <p:nvPr/>
        </p:nvCxnSpPr>
        <p:spPr>
          <a:xfrm flipH="1">
            <a:off x="1531125" y="1449900"/>
            <a:ext cx="6068100" cy="1834500"/>
          </a:xfrm>
          <a:prstGeom prst="bentConnector5">
            <a:avLst>
              <a:gd name="adj1" fmla="val -13655"/>
              <a:gd name="adj2" fmla="val 77386"/>
              <a:gd name="adj3" fmla="val 103924"/>
            </a:avLst>
          </a:prstGeom>
          <a:noFill/>
          <a:ln w="9525" cap="flat" cmpd="sng">
            <a:solidFill>
              <a:schemeClr val="dk1"/>
            </a:solidFill>
            <a:prstDash val="solid"/>
            <a:round/>
            <a:headEnd type="none" w="med" len="med"/>
            <a:tailEnd type="none" w="med" len="med"/>
          </a:ln>
        </p:spPr>
      </p:cxnSp>
      <p:sp>
        <p:nvSpPr>
          <p:cNvPr id="16" name="Google Shape;837;p57">
            <a:extLst>
              <a:ext uri="{FF2B5EF4-FFF2-40B4-BE49-F238E27FC236}">
                <a16:creationId xmlns:a16="http://schemas.microsoft.com/office/drawing/2014/main" id="{9CB0035C-A60A-034F-E84D-7111CC12C052}"/>
              </a:ext>
            </a:extLst>
          </p:cNvPr>
          <p:cNvSpPr txBox="1"/>
          <p:nvPr/>
        </p:nvSpPr>
        <p:spPr>
          <a:xfrm flipH="1">
            <a:off x="2673875" y="1814444"/>
            <a:ext cx="1699200" cy="31166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1200" dirty="0">
                <a:solidFill>
                  <a:schemeClr val="dk1"/>
                </a:solidFill>
                <a:latin typeface="Optima" panose="02000503060000020004" pitchFamily="2" charset="0"/>
                <a:ea typeface="Outfit"/>
                <a:cs typeface="Outfit"/>
                <a:sym typeface="Outfit"/>
              </a:rPr>
              <a:t>Fusion en un seul </a:t>
            </a:r>
            <a:r>
              <a:rPr lang="fr-FR" sz="1200" dirty="0" err="1">
                <a:solidFill>
                  <a:schemeClr val="dk1"/>
                </a:solidFill>
                <a:latin typeface="Optima" panose="02000503060000020004" pitchFamily="2" charset="0"/>
                <a:ea typeface="Outfit"/>
                <a:cs typeface="Outfit"/>
                <a:sym typeface="Outfit"/>
              </a:rPr>
              <a:t>DataFrame</a:t>
            </a:r>
            <a:endParaRPr sz="1200" dirty="0">
              <a:solidFill>
                <a:schemeClr val="dk1"/>
              </a:solidFill>
              <a:latin typeface="Optima" panose="02000503060000020004" pitchFamily="2" charset="0"/>
              <a:ea typeface="Outfit"/>
              <a:cs typeface="Outfit"/>
              <a:sym typeface="Outfit"/>
            </a:endParaRPr>
          </a:p>
        </p:txBody>
      </p:sp>
      <p:sp>
        <p:nvSpPr>
          <p:cNvPr id="19" name="Google Shape;851;p57">
            <a:extLst>
              <a:ext uri="{FF2B5EF4-FFF2-40B4-BE49-F238E27FC236}">
                <a16:creationId xmlns:a16="http://schemas.microsoft.com/office/drawing/2014/main" id="{8425F0CD-0ACE-FDC1-40A4-078F2F2BA191}"/>
              </a:ext>
            </a:extLst>
          </p:cNvPr>
          <p:cNvSpPr/>
          <p:nvPr/>
        </p:nvSpPr>
        <p:spPr>
          <a:xfrm>
            <a:off x="5465751" y="3205651"/>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866;p57">
            <a:extLst>
              <a:ext uri="{FF2B5EF4-FFF2-40B4-BE49-F238E27FC236}">
                <a16:creationId xmlns:a16="http://schemas.microsoft.com/office/drawing/2014/main" id="{B0555468-8B34-3AE8-E895-7B2291C88F0A}"/>
              </a:ext>
            </a:extLst>
          </p:cNvPr>
          <p:cNvCxnSpPr>
            <a:cxnSpLocks/>
            <a:stCxn id="19" idx="4"/>
          </p:cNvCxnSpPr>
          <p:nvPr/>
        </p:nvCxnSpPr>
        <p:spPr>
          <a:xfrm>
            <a:off x="5553951" y="3382051"/>
            <a:ext cx="81374" cy="148899"/>
          </a:xfrm>
          <a:prstGeom prst="straightConnector1">
            <a:avLst/>
          </a:prstGeom>
          <a:noFill/>
          <a:ln w="9525" cap="flat" cmpd="sng">
            <a:solidFill>
              <a:schemeClr val="dk1"/>
            </a:solidFill>
            <a:prstDash val="solid"/>
            <a:round/>
            <a:headEnd type="none" w="med" len="med"/>
            <a:tailEnd type="none" w="med" len="med"/>
          </a:ln>
        </p:spPr>
      </p:cxnSp>
      <p:sp>
        <p:nvSpPr>
          <p:cNvPr id="26" name="Google Shape;856;p57">
            <a:extLst>
              <a:ext uri="{FF2B5EF4-FFF2-40B4-BE49-F238E27FC236}">
                <a16:creationId xmlns:a16="http://schemas.microsoft.com/office/drawing/2014/main" id="{2D0B8FFA-9501-4410-79CD-40FFDED80113}"/>
              </a:ext>
            </a:extLst>
          </p:cNvPr>
          <p:cNvSpPr txBox="1"/>
          <p:nvPr/>
        </p:nvSpPr>
        <p:spPr>
          <a:xfrm flipH="1">
            <a:off x="4736001" y="3530950"/>
            <a:ext cx="1812300" cy="44981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solidFill>
                  <a:schemeClr val="dk1"/>
                </a:solidFill>
                <a:latin typeface="Optima" panose="02000503060000020004" pitchFamily="2" charset="0"/>
                <a:ea typeface="Outfit"/>
                <a:cs typeface="Outfit"/>
                <a:sym typeface="Outfit"/>
              </a:rPr>
              <a:t>Exportation pour la </a:t>
            </a:r>
            <a:r>
              <a:rPr lang="en" sz="1200" dirty="0" err="1">
                <a:solidFill>
                  <a:schemeClr val="dk1"/>
                </a:solidFill>
                <a:latin typeface="Optima" panose="02000503060000020004" pitchFamily="2" charset="0"/>
                <a:ea typeface="Outfit"/>
                <a:cs typeface="Outfit"/>
                <a:sym typeface="Outfit"/>
              </a:rPr>
              <a:t>modelisation</a:t>
            </a:r>
            <a:endParaRPr sz="1200" dirty="0">
              <a:solidFill>
                <a:schemeClr val="dk1"/>
              </a:solidFill>
              <a:latin typeface="Optima" panose="02000503060000020004" pitchFamily="2" charset="0"/>
              <a:ea typeface="Outfit"/>
              <a:cs typeface="Outfit"/>
              <a:sym typeface="Outfit"/>
            </a:endParaRPr>
          </a:p>
        </p:txBody>
      </p:sp>
    </p:spTree>
    <p:extLst>
      <p:ext uri="{BB962C8B-B14F-4D97-AF65-F5344CB8AC3E}">
        <p14:creationId xmlns:p14="http://schemas.microsoft.com/office/powerpoint/2010/main" val="140795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7"/>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Exploration</a:t>
            </a:r>
            <a:endParaRPr sz="4800" dirty="0"/>
          </a:p>
        </p:txBody>
      </p:sp>
      <p:grpSp>
        <p:nvGrpSpPr>
          <p:cNvPr id="620" name="Google Shape;620;p47"/>
          <p:cNvGrpSpPr/>
          <p:nvPr/>
        </p:nvGrpSpPr>
        <p:grpSpPr>
          <a:xfrm>
            <a:off x="-311973" y="-106034"/>
            <a:ext cx="3997531" cy="5454467"/>
            <a:chOff x="-311973" y="-106034"/>
            <a:chExt cx="3997531" cy="5454467"/>
          </a:xfrm>
        </p:grpSpPr>
        <p:sp>
          <p:nvSpPr>
            <p:cNvPr id="621" name="Google Shape;621;p47"/>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7"/>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7"/>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7"/>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7"/>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7"/>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7"/>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7"/>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7"/>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7"/>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7"/>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9" name="Google Shape;639;p47"/>
          <p:cNvCxnSpPr/>
          <p:nvPr/>
        </p:nvCxnSpPr>
        <p:spPr>
          <a:xfrm>
            <a:off x="4394150" y="1562388"/>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3079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solidFill>
                  <a:schemeClr val="bg2">
                    <a:lumMod val="25000"/>
                  </a:schemeClr>
                </a:solidFill>
              </a:rPr>
              <a:t>Tendance </a:t>
            </a:r>
            <a:r>
              <a:rPr lang="en-US" sz="2200" dirty="0" err="1">
                <a:solidFill>
                  <a:schemeClr val="bg2">
                    <a:lumMod val="25000"/>
                  </a:schemeClr>
                </a:solidFill>
              </a:rPr>
              <a:t>mensuelle</a:t>
            </a:r>
            <a:r>
              <a:rPr lang="en-US" sz="2200" dirty="0">
                <a:solidFill>
                  <a:schemeClr val="bg2">
                    <a:lumMod val="25000"/>
                  </a:schemeClr>
                </a:solidFill>
              </a:rPr>
              <a:t> et </a:t>
            </a:r>
            <a:r>
              <a:rPr lang="en-US" sz="2200" dirty="0" err="1">
                <a:solidFill>
                  <a:schemeClr val="bg2">
                    <a:lumMod val="25000"/>
                  </a:schemeClr>
                </a:solidFill>
              </a:rPr>
              <a:t>saisonnière</a:t>
            </a:r>
            <a:endParaRPr sz="2200" dirty="0">
              <a:solidFill>
                <a:schemeClr val="bg2">
                  <a:lumMod val="25000"/>
                </a:schemeClr>
              </a:solidFill>
            </a:endParaRPr>
          </a:p>
        </p:txBody>
      </p:sp>
      <p:pic>
        <p:nvPicPr>
          <p:cNvPr id="6" name="Image 5">
            <a:extLst>
              <a:ext uri="{FF2B5EF4-FFF2-40B4-BE49-F238E27FC236}">
                <a16:creationId xmlns:a16="http://schemas.microsoft.com/office/drawing/2014/main" id="{29554AAA-7A55-BB31-356C-F64D0AC4F439}"/>
              </a:ext>
            </a:extLst>
          </p:cNvPr>
          <p:cNvPicPr>
            <a:picLocks noChangeAspect="1"/>
          </p:cNvPicPr>
          <p:nvPr/>
        </p:nvPicPr>
        <p:blipFill>
          <a:blip r:embed="rId3"/>
          <a:stretch>
            <a:fillRect/>
          </a:stretch>
        </p:blipFill>
        <p:spPr>
          <a:xfrm>
            <a:off x="976024" y="1394084"/>
            <a:ext cx="3952547" cy="3018113"/>
          </a:xfrm>
          <a:prstGeom prst="rect">
            <a:avLst/>
          </a:prstGeom>
        </p:spPr>
      </p:pic>
      <p:sp>
        <p:nvSpPr>
          <p:cNvPr id="3" name="ZoneTexte 2">
            <a:extLst>
              <a:ext uri="{FF2B5EF4-FFF2-40B4-BE49-F238E27FC236}">
                <a16:creationId xmlns:a16="http://schemas.microsoft.com/office/drawing/2014/main" id="{8D607061-8406-71D8-C818-F41D880A64ED}"/>
              </a:ext>
            </a:extLst>
          </p:cNvPr>
          <p:cNvSpPr txBox="1"/>
          <p:nvPr/>
        </p:nvSpPr>
        <p:spPr>
          <a:xfrm>
            <a:off x="5424256" y="1553883"/>
            <a:ext cx="2086252" cy="2492990"/>
          </a:xfrm>
          <a:prstGeom prst="rect">
            <a:avLst/>
          </a:prstGeom>
          <a:noFill/>
        </p:spPr>
        <p:txBody>
          <a:bodyPr wrap="square">
            <a:spAutoFit/>
          </a:bodyPr>
          <a:lstStyle/>
          <a:p>
            <a:r>
              <a:rPr lang="fr-FR" sz="1300" dirty="0">
                <a:solidFill>
                  <a:schemeClr val="bg2">
                    <a:lumMod val="25000"/>
                  </a:schemeClr>
                </a:solidFill>
                <a:effectLst/>
                <a:latin typeface="Optima" panose="02000503060000020004" pitchFamily="2" charset="0"/>
              </a:rPr>
              <a:t>La tendance est à l'augmentation constante. On peut observer deux pics de commandes en décembre 2016 et en novembre 2017. Les périodes creuses se situent fin août pour 2017 et 2018. On peut également observer des tendances similaires d’une année à l’autre.</a:t>
            </a:r>
          </a:p>
        </p:txBody>
      </p:sp>
      <p:cxnSp>
        <p:nvCxnSpPr>
          <p:cNvPr id="10" name="Google Shape;7839;p80">
            <a:extLst>
              <a:ext uri="{FF2B5EF4-FFF2-40B4-BE49-F238E27FC236}">
                <a16:creationId xmlns:a16="http://schemas.microsoft.com/office/drawing/2014/main" id="{1C0F7DBA-12C8-B4C9-444C-213B91FED78F}"/>
              </a:ext>
            </a:extLst>
          </p:cNvPr>
          <p:cNvCxnSpPr>
            <a:cxnSpLocks/>
          </p:cNvCxnSpPr>
          <p:nvPr/>
        </p:nvCxnSpPr>
        <p:spPr>
          <a:xfrm>
            <a:off x="4714043" y="1553883"/>
            <a:ext cx="0" cy="1096473"/>
          </a:xfrm>
          <a:prstGeom prst="straightConnector1">
            <a:avLst/>
          </a:prstGeom>
          <a:noFill/>
          <a:ln w="9525" cap="flat" cmpd="sng">
            <a:solidFill>
              <a:schemeClr val="accent1">
                <a:lumMod val="75000"/>
              </a:schemeClr>
            </a:solidFill>
            <a:prstDash val="solid"/>
            <a:round/>
            <a:headEnd type="none" w="med" len="med"/>
            <a:tailEnd type="none" w="med" len="med"/>
          </a:ln>
        </p:spPr>
      </p:cxnSp>
      <p:cxnSp>
        <p:nvCxnSpPr>
          <p:cNvPr id="13" name="Google Shape;7839;p80">
            <a:extLst>
              <a:ext uri="{FF2B5EF4-FFF2-40B4-BE49-F238E27FC236}">
                <a16:creationId xmlns:a16="http://schemas.microsoft.com/office/drawing/2014/main" id="{F9B56E5A-9291-253E-2E11-52710C08E2FB}"/>
              </a:ext>
            </a:extLst>
          </p:cNvPr>
          <p:cNvCxnSpPr>
            <a:cxnSpLocks/>
          </p:cNvCxnSpPr>
          <p:nvPr/>
        </p:nvCxnSpPr>
        <p:spPr>
          <a:xfrm flipH="1">
            <a:off x="1393794" y="1598561"/>
            <a:ext cx="3320249" cy="0"/>
          </a:xfrm>
          <a:prstGeom prst="straightConnector1">
            <a:avLst/>
          </a:prstGeom>
          <a:noFill/>
          <a:ln w="9525" cap="flat" cmpd="sng">
            <a:solidFill>
              <a:schemeClr val="accent1">
                <a:lumMod val="75000"/>
              </a:schemeClr>
            </a:solidFill>
            <a:prstDash val="solid"/>
            <a:round/>
            <a:headEnd type="none" w="med" len="med"/>
            <a:tailEnd type="none" w="med" len="med"/>
          </a:ln>
        </p:spPr>
      </p:cxnSp>
    </p:spTree>
    <p:extLst>
      <p:ext uri="{BB962C8B-B14F-4D97-AF65-F5344CB8AC3E}">
        <p14:creationId xmlns:p14="http://schemas.microsoft.com/office/powerpoint/2010/main" val="3999901531"/>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7608</TotalTime>
  <Words>1575</Words>
  <Application>Microsoft Macintosh PowerPoint</Application>
  <PresentationFormat>Affichage à l'écran (16:9)</PresentationFormat>
  <Paragraphs>192</Paragraphs>
  <Slides>27</Slides>
  <Notes>27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27</vt:i4>
      </vt:variant>
    </vt:vector>
  </HeadingPairs>
  <TitlesOfParts>
    <vt:vector size="37" baseType="lpstr">
      <vt:lpstr>Anaheim</vt:lpstr>
      <vt:lpstr>Outfit Medium</vt:lpstr>
      <vt:lpstr>Outfit</vt:lpstr>
      <vt:lpstr>Arial</vt:lpstr>
      <vt:lpstr>Optima</vt:lpstr>
      <vt:lpstr>Nunito Light</vt:lpstr>
      <vt:lpstr>DM Sans Medium</vt:lpstr>
      <vt:lpstr>Angsana New</vt:lpstr>
      <vt:lpstr>DM Sans</vt:lpstr>
      <vt:lpstr>Data Collection and Analysis - Master of Science in Community Health and Prevention Research by Slidesgo</vt:lpstr>
      <vt:lpstr>Segmentez des clients d'un site e-commerce </vt:lpstr>
      <vt:lpstr>Sommaire</vt:lpstr>
      <vt:lpstr>Introduction</vt:lpstr>
      <vt:lpstr>Requêtes SQL</vt:lpstr>
      <vt:lpstr>Requêtes SQL</vt:lpstr>
      <vt:lpstr>Présentation des données</vt:lpstr>
      <vt:lpstr>Préparation des données</vt:lpstr>
      <vt:lpstr>Exploration</vt:lpstr>
      <vt:lpstr>Tendance mensuelle et saisonnière</vt:lpstr>
      <vt:lpstr>Observation de la récence et de la fréquence</vt:lpstr>
      <vt:lpstr>Observation de la note moyenne</vt:lpstr>
      <vt:lpstr>Observation des dépenses</vt:lpstr>
      <vt:lpstr>Modélisation</vt:lpstr>
      <vt:lpstr>Données seléctionnées pour les essais</vt:lpstr>
      <vt:lpstr>Evaluation des modèles</vt:lpstr>
      <vt:lpstr>K-means</vt:lpstr>
      <vt:lpstr>K-means sur les données RFM</vt:lpstr>
      <vt:lpstr>Clustering hiérarchique </vt:lpstr>
      <vt:lpstr>DB_Scan</vt:lpstr>
      <vt:lpstr>DB_Scan sur les données RFM</vt:lpstr>
      <vt:lpstr>Exploration de scenarios avec K-means</vt:lpstr>
      <vt:lpstr>K-means sur les données RFM</vt:lpstr>
      <vt:lpstr>Maintenance du modèle</vt:lpstr>
      <vt:lpstr>Stabilité du modèle</vt:lpstr>
      <vt:lpstr>Stabilité du modèle</vt:lpstr>
      <vt:lpstr>Conclusion</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Collection and Analysis  Master of Science in Community Health and Prevention Research</dc:title>
  <cp:lastModifiedBy>Bahia Benali</cp:lastModifiedBy>
  <cp:revision>6</cp:revision>
  <dcterms:modified xsi:type="dcterms:W3CDTF">2024-03-23T11:07:39Z</dcterms:modified>
</cp:coreProperties>
</file>